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1"/>
  </p:notesMasterIdLst>
  <p:sldIdLst>
    <p:sldId id="256" r:id="rId2"/>
    <p:sldId id="383" r:id="rId3"/>
    <p:sldId id="257" r:id="rId4"/>
    <p:sldId id="351" r:id="rId5"/>
    <p:sldId id="318" r:id="rId6"/>
    <p:sldId id="319" r:id="rId7"/>
    <p:sldId id="352" r:id="rId8"/>
    <p:sldId id="354" r:id="rId9"/>
    <p:sldId id="353" r:id="rId10"/>
    <p:sldId id="320" r:id="rId11"/>
    <p:sldId id="327" r:id="rId12"/>
    <p:sldId id="355" r:id="rId13"/>
    <p:sldId id="357" r:id="rId14"/>
    <p:sldId id="358" r:id="rId15"/>
    <p:sldId id="359" r:id="rId16"/>
    <p:sldId id="360" r:id="rId17"/>
    <p:sldId id="361" r:id="rId18"/>
    <p:sldId id="384" r:id="rId19"/>
    <p:sldId id="346" r:id="rId20"/>
    <p:sldId id="362" r:id="rId21"/>
    <p:sldId id="363" r:id="rId22"/>
    <p:sldId id="365" r:id="rId23"/>
    <p:sldId id="369" r:id="rId24"/>
    <p:sldId id="386" r:id="rId25"/>
    <p:sldId id="370" r:id="rId26"/>
    <p:sldId id="372" r:id="rId27"/>
    <p:sldId id="373" r:id="rId28"/>
    <p:sldId id="356" r:id="rId29"/>
    <p:sldId id="385" r:id="rId30"/>
    <p:sldId id="387" r:id="rId31"/>
    <p:sldId id="388" r:id="rId32"/>
    <p:sldId id="390" r:id="rId33"/>
    <p:sldId id="391" r:id="rId34"/>
    <p:sldId id="392" r:id="rId35"/>
    <p:sldId id="393" r:id="rId36"/>
    <p:sldId id="394" r:id="rId37"/>
    <p:sldId id="375" r:id="rId38"/>
    <p:sldId id="376" r:id="rId39"/>
    <p:sldId id="377" r:id="rId40"/>
    <p:sldId id="378" r:id="rId41"/>
    <p:sldId id="380" r:id="rId42"/>
    <p:sldId id="382" r:id="rId43"/>
    <p:sldId id="395" r:id="rId44"/>
    <p:sldId id="396" r:id="rId45"/>
    <p:sldId id="397" r:id="rId46"/>
    <p:sldId id="398" r:id="rId47"/>
    <p:sldId id="379" r:id="rId48"/>
    <p:sldId id="399" r:id="rId49"/>
    <p:sldId id="269" r:id="rId50"/>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FC092AE6-BF18-4EB6-A44D-B564B0250F35}">
          <p14:sldIdLst>
            <p14:sldId id="256"/>
            <p14:sldId id="383"/>
            <p14:sldId id="257"/>
            <p14:sldId id="351"/>
            <p14:sldId id="318"/>
            <p14:sldId id="319"/>
            <p14:sldId id="352"/>
            <p14:sldId id="354"/>
            <p14:sldId id="353"/>
            <p14:sldId id="320"/>
            <p14:sldId id="327"/>
            <p14:sldId id="355"/>
            <p14:sldId id="357"/>
            <p14:sldId id="358"/>
            <p14:sldId id="359"/>
            <p14:sldId id="360"/>
            <p14:sldId id="361"/>
            <p14:sldId id="384"/>
            <p14:sldId id="346"/>
            <p14:sldId id="362"/>
            <p14:sldId id="363"/>
            <p14:sldId id="365"/>
            <p14:sldId id="369"/>
            <p14:sldId id="386"/>
            <p14:sldId id="370"/>
            <p14:sldId id="372"/>
            <p14:sldId id="373"/>
            <p14:sldId id="356"/>
            <p14:sldId id="385"/>
            <p14:sldId id="387"/>
            <p14:sldId id="388"/>
            <p14:sldId id="390"/>
            <p14:sldId id="391"/>
            <p14:sldId id="392"/>
            <p14:sldId id="393"/>
            <p14:sldId id="394"/>
            <p14:sldId id="375"/>
            <p14:sldId id="376"/>
            <p14:sldId id="377"/>
            <p14:sldId id="378"/>
            <p14:sldId id="380"/>
            <p14:sldId id="382"/>
            <p14:sldId id="395"/>
            <p14:sldId id="396"/>
            <p14:sldId id="397"/>
            <p14:sldId id="398"/>
            <p14:sldId id="379"/>
            <p14:sldId id="399"/>
            <p14:sldId id="26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3AFE6"/>
    <a:srgbClr val="84D0F5"/>
    <a:srgbClr val="ECA69E"/>
    <a:srgbClr val="AFFDFE"/>
    <a:srgbClr val="92D050"/>
    <a:srgbClr val="1B70C0"/>
    <a:srgbClr val="F9DC3E"/>
    <a:srgbClr val="B1FDFF"/>
    <a:srgbClr val="E8948B"/>
    <a:srgbClr val="E8918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777" autoAdjust="0"/>
    <p:restoredTop sz="84504" autoAdjust="0"/>
  </p:normalViewPr>
  <p:slideViewPr>
    <p:cSldViewPr snapToGrid="0">
      <p:cViewPr varScale="1">
        <p:scale>
          <a:sx n="93" d="100"/>
          <a:sy n="93" d="100"/>
        </p:scale>
        <p:origin x="1626" y="90"/>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FC126D-BCCE-4A03-A599-B5C446741928}" type="datetimeFigureOut">
              <a:rPr lang="it-IT" smtClean="0"/>
              <a:t>07/12/2023</a:t>
            </a:fld>
            <a:endParaRPr lang="it-IT"/>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8511EC-80BF-45A4-9CE8-3BE613647E16}" type="slidenum">
              <a:rPr lang="it-IT" smtClean="0"/>
              <a:t>‹#›</a:t>
            </a:fld>
            <a:endParaRPr lang="it-IT"/>
          </a:p>
        </p:txBody>
      </p:sp>
    </p:spTree>
    <p:extLst>
      <p:ext uri="{BB962C8B-B14F-4D97-AF65-F5344CB8AC3E}">
        <p14:creationId xmlns:p14="http://schemas.microsoft.com/office/powerpoint/2010/main" val="31537677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F98511EC-80BF-45A4-9CE8-3BE613647E16}" type="slidenum">
              <a:rPr lang="it-IT" smtClean="0"/>
              <a:t>1</a:t>
            </a:fld>
            <a:endParaRPr lang="it-IT"/>
          </a:p>
        </p:txBody>
      </p:sp>
    </p:spTree>
    <p:extLst>
      <p:ext uri="{BB962C8B-B14F-4D97-AF65-F5344CB8AC3E}">
        <p14:creationId xmlns:p14="http://schemas.microsoft.com/office/powerpoint/2010/main" val="23100889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b="0" i="0" dirty="0">
                <a:solidFill>
                  <a:srgbClr val="000000"/>
                </a:solidFill>
                <a:effectLst/>
                <a:latin typeface="-apple-system"/>
              </a:rPr>
              <a:t>Gli </a:t>
            </a:r>
            <a:r>
              <a:rPr lang="it-IT" b="0" i="1" dirty="0">
                <a:solidFill>
                  <a:srgbClr val="000000"/>
                </a:solidFill>
                <a:effectLst/>
                <a:latin typeface="-apple-system"/>
              </a:rPr>
              <a:t>Hooks</a:t>
            </a:r>
            <a:r>
              <a:rPr lang="it-IT" b="0" i="0" dirty="0">
                <a:solidFill>
                  <a:srgbClr val="000000"/>
                </a:solidFill>
                <a:effectLst/>
                <a:latin typeface="-apple-system"/>
              </a:rPr>
              <a:t> sono una novità introdotta in React 16.8.</a:t>
            </a:r>
          </a:p>
          <a:p>
            <a:r>
              <a:rPr lang="it-IT" b="0" i="0" dirty="0">
                <a:solidFill>
                  <a:srgbClr val="374151"/>
                </a:solidFill>
                <a:effectLst/>
                <a:latin typeface="Söhne"/>
              </a:rPr>
              <a:t>Gli "hook" in React sono funzioni speciali che consentono ai componenti funzionali di accedere allo stato e ad altre funzionalità normalmente disponibili. Prima dell'introduzione degli hook, i componenti funzionali in React erano prevalentemente utilizzati per la presentazione (presentation components) e non avevano la capacità di gestire lo stato locale o di effettuare effetti collaterali come le richieste di rete. </a:t>
            </a:r>
          </a:p>
          <a:p>
            <a:r>
              <a:rPr lang="it-IT" b="0" i="0" dirty="0">
                <a:solidFill>
                  <a:srgbClr val="0A0A23"/>
                </a:solidFill>
                <a:effectLst/>
                <a:latin typeface="Lato" panose="020F0502020204030203" pitchFamily="34" charset="0"/>
              </a:rPr>
              <a:t>Ogni nome degli Hook di React è preceduto dalla parola </a:t>
            </a:r>
            <a:r>
              <a:rPr lang="it-IT" dirty="0"/>
              <a:t>"use"</a:t>
            </a:r>
            <a:r>
              <a:rPr lang="it-IT" b="0" i="0" dirty="0">
                <a:solidFill>
                  <a:srgbClr val="0A0A23"/>
                </a:solidFill>
                <a:effectLst/>
                <a:latin typeface="Lato" panose="020F0502020204030203" pitchFamily="34" charset="0"/>
              </a:rPr>
              <a:t>. Ad esempio, </a:t>
            </a:r>
            <a:r>
              <a:rPr lang="it-IT" dirty="0"/>
              <a:t>useState</a:t>
            </a:r>
            <a:r>
              <a:rPr lang="it-IT" b="0" i="0" dirty="0">
                <a:solidFill>
                  <a:srgbClr val="0A0A23"/>
                </a:solidFill>
                <a:effectLst/>
                <a:latin typeface="Lato" panose="020F0502020204030203" pitchFamily="34" charset="0"/>
              </a:rPr>
              <a:t> o </a:t>
            </a:r>
            <a:r>
              <a:rPr lang="it-IT" dirty="0"/>
              <a:t>useEffect</a:t>
            </a:r>
            <a:r>
              <a:rPr lang="it-IT" b="0" i="0" dirty="0">
                <a:solidFill>
                  <a:srgbClr val="0A0A23"/>
                </a:solidFill>
                <a:effectLst/>
                <a:latin typeface="Lato" panose="020F0502020204030203" pitchFamily="34" charset="0"/>
              </a:rPr>
              <a:t>. Questo formato è stato scelto perché gli Hook consentono agli sviluppatori di utilizzare le funzionalità speciali della libreria React. Quindi stai usando ( </a:t>
            </a:r>
            <a:r>
              <a:rPr lang="it-IT" dirty="0"/>
              <a:t>use</a:t>
            </a:r>
            <a:r>
              <a:rPr lang="it-IT" b="0" i="0" dirty="0">
                <a:solidFill>
                  <a:srgbClr val="0A0A23"/>
                </a:solidFill>
                <a:effectLst/>
                <a:latin typeface="Lato" panose="020F0502020204030203" pitchFamily="34" charset="0"/>
              </a:rPr>
              <a:t>) quella caratteristica speciale della libreria di React.</a:t>
            </a:r>
            <a:endParaRPr lang="it-IT" b="0" i="0" dirty="0">
              <a:solidFill>
                <a:srgbClr val="374151"/>
              </a:solidFill>
              <a:effectLst/>
              <a:latin typeface="Söhne"/>
            </a:endParaRPr>
          </a:p>
          <a:p>
            <a:endParaRPr lang="it-IT" b="0" i="0" dirty="0">
              <a:solidFill>
                <a:srgbClr val="374151"/>
              </a:solidFill>
              <a:effectLst/>
              <a:latin typeface="Söhne"/>
            </a:endParaRPr>
          </a:p>
          <a:p>
            <a:pPr algn="l" fontAlgn="base"/>
            <a:r>
              <a:rPr lang="it-IT" b="0" i="0" dirty="0">
                <a:solidFill>
                  <a:srgbClr val="0A0A23"/>
                </a:solidFill>
                <a:effectLst/>
                <a:latin typeface="Lato" panose="020F0502020204030203" pitchFamily="34" charset="0"/>
              </a:rPr>
              <a:t>Quando si utilizzano gli Hook di React ci sono alcune regole a cui attenersi:</a:t>
            </a:r>
          </a:p>
          <a:p>
            <a:pPr algn="l" fontAlgn="base">
              <a:buFont typeface="Arial" panose="020B0604020202020204" pitchFamily="34" charset="0"/>
              <a:buChar char="•"/>
            </a:pPr>
            <a:r>
              <a:rPr lang="it-IT" b="1" i="0" dirty="0">
                <a:solidFill>
                  <a:srgbClr val="0A0A23"/>
                </a:solidFill>
                <a:effectLst/>
                <a:latin typeface="inherit"/>
              </a:rPr>
              <a:t>Chiama solo hook al livello superiore di un componente</a:t>
            </a:r>
            <a:r>
              <a:rPr lang="it-IT" b="0" i="0" dirty="0">
                <a:solidFill>
                  <a:srgbClr val="0A0A23"/>
                </a:solidFill>
                <a:effectLst/>
                <a:latin typeface="inherit"/>
              </a:rPr>
              <a:t> : non dovresti usare hook all'interno di loop, condizioni o funzioni nidificate. Invece, usa sempre Hook al livello più alto della tua funzione React, prima di qualsiasi parola chiave di ritorno.</a:t>
            </a:r>
          </a:p>
          <a:p>
            <a:pPr algn="l" fontAlgn="base">
              <a:buFont typeface="Arial" panose="020B0604020202020204" pitchFamily="34" charset="0"/>
              <a:buChar char="•"/>
            </a:pPr>
            <a:r>
              <a:rPr lang="it-IT" b="1" i="0" dirty="0">
                <a:solidFill>
                  <a:srgbClr val="0A0A23"/>
                </a:solidFill>
                <a:effectLst/>
                <a:latin typeface="inherit"/>
              </a:rPr>
              <a:t>Chiama solo hook da React Functions</a:t>
            </a:r>
            <a:r>
              <a:rPr lang="it-IT" b="0" i="0" dirty="0">
                <a:solidFill>
                  <a:srgbClr val="0A0A23"/>
                </a:solidFill>
                <a:effectLst/>
                <a:latin typeface="inherit"/>
              </a:rPr>
              <a:t> : non chiamare mai hook da normali funzioni JavaScript. Puoi:</a:t>
            </a:r>
            <a:br>
              <a:rPr lang="it-IT" b="0" i="0" dirty="0">
                <a:solidFill>
                  <a:srgbClr val="0A0A23"/>
                </a:solidFill>
                <a:effectLst/>
                <a:latin typeface="inherit"/>
              </a:rPr>
            </a:br>
            <a:r>
              <a:rPr lang="it-IT" b="0" i="0" dirty="0">
                <a:solidFill>
                  <a:srgbClr val="0A0A23"/>
                </a:solidFill>
                <a:effectLst/>
                <a:latin typeface="inherit"/>
              </a:rPr>
              <a:t>✅ Chiamare Hook dai componenti funzionali di React.</a:t>
            </a:r>
            <a:br>
              <a:rPr lang="it-IT" b="0" i="0" dirty="0">
                <a:solidFill>
                  <a:srgbClr val="0A0A23"/>
                </a:solidFill>
                <a:effectLst/>
                <a:latin typeface="inherit"/>
              </a:rPr>
            </a:br>
            <a:r>
              <a:rPr lang="it-IT" b="0" i="0" dirty="0">
                <a:solidFill>
                  <a:srgbClr val="0A0A23"/>
                </a:solidFill>
                <a:effectLst/>
                <a:latin typeface="inherit"/>
              </a:rPr>
              <a:t>✅ Chiama Hook da Hook personalizzati.</a:t>
            </a:r>
          </a:p>
          <a:p>
            <a:endParaRPr lang="en-US" dirty="0"/>
          </a:p>
        </p:txBody>
      </p:sp>
      <p:sp>
        <p:nvSpPr>
          <p:cNvPr id="4" name="Slide Number Placeholder 3"/>
          <p:cNvSpPr>
            <a:spLocks noGrp="1"/>
          </p:cNvSpPr>
          <p:nvPr>
            <p:ph type="sldNum" sz="quarter" idx="5"/>
          </p:nvPr>
        </p:nvSpPr>
        <p:spPr/>
        <p:txBody>
          <a:bodyPr/>
          <a:lstStyle/>
          <a:p>
            <a:fld id="{F98511EC-80BF-45A4-9CE8-3BE613647E16}" type="slidenum">
              <a:rPr lang="it-IT" smtClean="0"/>
              <a:t>20</a:t>
            </a:fld>
            <a:endParaRPr lang="it-IT"/>
          </a:p>
        </p:txBody>
      </p:sp>
    </p:spTree>
    <p:extLst>
      <p:ext uri="{BB962C8B-B14F-4D97-AF65-F5344CB8AC3E}">
        <p14:creationId xmlns:p14="http://schemas.microsoft.com/office/powerpoint/2010/main" val="41797124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fontAlgn="base"/>
            <a:r>
              <a:rPr lang="it-IT" b="0" i="0" dirty="0">
                <a:solidFill>
                  <a:srgbClr val="0A0A23"/>
                </a:solidFill>
                <a:effectLst/>
                <a:latin typeface="Lato" panose="020F0502020204030203" pitchFamily="34" charset="0"/>
              </a:rPr>
              <a:t>L'Hook useState</a:t>
            </a:r>
            <a:r>
              <a:rPr lang="it-IT" b="1" i="0" dirty="0">
                <a:solidFill>
                  <a:srgbClr val="0A0A23"/>
                </a:solidFill>
                <a:effectLst/>
                <a:latin typeface="inherit"/>
              </a:rPr>
              <a:t> </a:t>
            </a:r>
            <a:r>
              <a:rPr lang="it-IT" b="0" i="0" dirty="0">
                <a:solidFill>
                  <a:srgbClr val="0A0A23"/>
                </a:solidFill>
                <a:effectLst/>
                <a:latin typeface="Lato" panose="020F0502020204030203" pitchFamily="34" charset="0"/>
              </a:rPr>
              <a:t>consente di creare, aggiornare e manipolare lo stato all'interno dei componenti funzionali.</a:t>
            </a:r>
          </a:p>
          <a:p>
            <a:pPr algn="l" fontAlgn="base"/>
            <a:r>
              <a:rPr lang="it-IT" b="0" i="0" dirty="0">
                <a:solidFill>
                  <a:srgbClr val="0A0A23"/>
                </a:solidFill>
                <a:effectLst/>
                <a:latin typeface="Lato" panose="020F0502020204030203" pitchFamily="34" charset="0"/>
              </a:rPr>
              <a:t>React ha questo concetto di </a:t>
            </a:r>
            <a:r>
              <a:rPr lang="it-IT" b="0" i="1" dirty="0">
                <a:solidFill>
                  <a:srgbClr val="0A0A23"/>
                </a:solidFill>
                <a:effectLst/>
                <a:latin typeface="inherit"/>
              </a:rPr>
              <a:t>stato</a:t>
            </a:r>
            <a:r>
              <a:rPr lang="it-IT" b="0" i="0" dirty="0">
                <a:solidFill>
                  <a:srgbClr val="0A0A23"/>
                </a:solidFill>
                <a:effectLst/>
                <a:latin typeface="Lato" panose="020F0502020204030203" pitchFamily="34" charset="0"/>
              </a:rPr>
              <a:t>, che sono variabili che contengono dati da cui dipendono i nostri componenti e che possono cambiare nel tempo. Ogni volta che queste variabili cambiano, React aggiorna l'interfaccia utente eseguendo nuovamente il rendering del componente nel DOM con i valori correnti delle variabili di stato.</a:t>
            </a:r>
          </a:p>
          <a:p>
            <a:pPr algn="l" fontAlgn="base"/>
            <a:r>
              <a:rPr lang="it-IT" b="0" i="0" dirty="0">
                <a:solidFill>
                  <a:srgbClr val="0A0A23"/>
                </a:solidFill>
                <a:effectLst/>
                <a:latin typeface="Lato" panose="020F0502020204030203" pitchFamily="34" charset="0"/>
              </a:rPr>
              <a:t>L'hook accetta un singolo argomento opzionale: un valore iniziale per lo stato. Quindi restituisce una matrice di due valori:</a:t>
            </a:r>
          </a:p>
          <a:p>
            <a:pPr algn="l" fontAlgn="base"/>
            <a:endParaRPr lang="it-IT" b="0" i="0" dirty="0">
              <a:solidFill>
                <a:srgbClr val="0A0A23"/>
              </a:solidFill>
              <a:effectLst/>
              <a:latin typeface="Lato" panose="020F0502020204030203" pitchFamily="34" charset="0"/>
            </a:endParaRPr>
          </a:p>
          <a:p>
            <a:pPr algn="l" fontAlgn="base">
              <a:buFont typeface="Arial" panose="020B0604020202020204" pitchFamily="34" charset="0"/>
              <a:buChar char="•"/>
            </a:pPr>
            <a:r>
              <a:rPr lang="it-IT" b="0" i="0" dirty="0">
                <a:solidFill>
                  <a:srgbClr val="0A0A23"/>
                </a:solidFill>
                <a:effectLst/>
                <a:latin typeface="inherit"/>
              </a:rPr>
              <a:t>La variabile di stato</a:t>
            </a:r>
          </a:p>
          <a:p>
            <a:pPr algn="l" fontAlgn="base">
              <a:buFont typeface="Arial" panose="020B0604020202020204" pitchFamily="34" charset="0"/>
              <a:buChar char="•"/>
            </a:pPr>
            <a:r>
              <a:rPr lang="it-IT" b="0" i="0" dirty="0">
                <a:solidFill>
                  <a:srgbClr val="0A0A23"/>
                </a:solidFill>
                <a:effectLst/>
                <a:latin typeface="inherit"/>
              </a:rPr>
              <a:t>Una funzione per aggiornare lo stato</a:t>
            </a:r>
          </a:p>
          <a:p>
            <a:pPr algn="l" fontAlgn="base">
              <a:buFont typeface="Arial" panose="020B0604020202020204" pitchFamily="34" charset="0"/>
              <a:buChar char="•"/>
            </a:pPr>
            <a:endParaRPr lang="it-IT" b="0" i="0" dirty="0">
              <a:solidFill>
                <a:srgbClr val="0A0A23"/>
              </a:solidFill>
              <a:effectLst/>
              <a:latin typeface="inherit"/>
            </a:endParaRPr>
          </a:p>
          <a:p>
            <a:pPr algn="l" fontAlgn="base">
              <a:buFont typeface="Arial" panose="020B0604020202020204" pitchFamily="34" charset="0"/>
              <a:buNone/>
            </a:pPr>
            <a:r>
              <a:rPr lang="it-IT" b="0" i="0" dirty="0">
                <a:solidFill>
                  <a:srgbClr val="0A0A23"/>
                </a:solidFill>
                <a:effectLst/>
                <a:latin typeface="Lato" panose="020F0502020204030203" pitchFamily="34" charset="0"/>
              </a:rPr>
              <a:t>Per utilizzare un Hook, il primo passo è importare l'Hook nella parte superiore del file: </a:t>
            </a:r>
            <a:r>
              <a:rPr lang="en-US" dirty="0">
                <a:solidFill>
                  <a:srgbClr val="0077AA"/>
                </a:solidFill>
                <a:effectLst/>
                <a:latin typeface="inherit"/>
              </a:rPr>
              <a:t>import</a:t>
            </a:r>
            <a:r>
              <a:rPr lang="en-US" dirty="0"/>
              <a:t> </a:t>
            </a:r>
            <a:r>
              <a:rPr lang="en-US" dirty="0">
                <a:solidFill>
                  <a:srgbClr val="999999"/>
                </a:solidFill>
                <a:effectLst/>
                <a:latin typeface="inherit"/>
              </a:rPr>
              <a:t>{</a:t>
            </a:r>
            <a:r>
              <a:rPr lang="en-US" dirty="0"/>
              <a:t> </a:t>
            </a:r>
            <a:r>
              <a:rPr lang="en-US" dirty="0" err="1"/>
              <a:t>useState</a:t>
            </a:r>
            <a:r>
              <a:rPr lang="en-US" dirty="0"/>
              <a:t> </a:t>
            </a:r>
            <a:r>
              <a:rPr lang="en-US" dirty="0">
                <a:solidFill>
                  <a:srgbClr val="999999"/>
                </a:solidFill>
                <a:effectLst/>
                <a:latin typeface="inherit"/>
              </a:rPr>
              <a:t>}</a:t>
            </a:r>
            <a:r>
              <a:rPr lang="en-US" dirty="0"/>
              <a:t> </a:t>
            </a:r>
            <a:r>
              <a:rPr lang="en-US" dirty="0">
                <a:solidFill>
                  <a:srgbClr val="0077AA"/>
                </a:solidFill>
                <a:effectLst/>
                <a:latin typeface="inherit"/>
              </a:rPr>
              <a:t>from</a:t>
            </a:r>
            <a:r>
              <a:rPr lang="en-US" dirty="0"/>
              <a:t> </a:t>
            </a:r>
            <a:r>
              <a:rPr lang="en-US" dirty="0">
                <a:solidFill>
                  <a:srgbClr val="669900"/>
                </a:solidFill>
                <a:effectLst/>
                <a:latin typeface="inherit"/>
              </a:rPr>
              <a:t>"react"</a:t>
            </a:r>
            <a:r>
              <a:rPr lang="en-US" dirty="0">
                <a:solidFill>
                  <a:srgbClr val="999999"/>
                </a:solidFill>
                <a:effectLst/>
                <a:latin typeface="inherit"/>
              </a:rPr>
              <a:t>;</a:t>
            </a:r>
          </a:p>
          <a:p>
            <a:pPr algn="l" fontAlgn="base">
              <a:buFont typeface="Arial" panose="020B0604020202020204" pitchFamily="34" charset="0"/>
              <a:buNone/>
            </a:pPr>
            <a:r>
              <a:rPr lang="it-IT" b="0" i="0" dirty="0">
                <a:solidFill>
                  <a:srgbClr val="0A0A23"/>
                </a:solidFill>
                <a:effectLst/>
                <a:latin typeface="Lato" panose="020F0502020204030203" pitchFamily="34" charset="0"/>
              </a:rPr>
              <a:t>Quindi, inizializza Hook con un valore. Poiché restituisce un array, puoi utilizzare la destrutturazione dell'array per accedere ai singoli elementi nell'array, in questo modo:</a:t>
            </a:r>
            <a:r>
              <a:rPr lang="en-US" b="0" i="0" dirty="0">
                <a:solidFill>
                  <a:srgbClr val="999999"/>
                </a:solidFill>
                <a:effectLst/>
                <a:latin typeface="inherit"/>
              </a:rPr>
              <a:t> const [count, </a:t>
            </a:r>
            <a:r>
              <a:rPr lang="en-US" b="0" i="0" dirty="0" err="1">
                <a:solidFill>
                  <a:srgbClr val="999999"/>
                </a:solidFill>
                <a:effectLst/>
                <a:latin typeface="inherit"/>
              </a:rPr>
              <a:t>setCount</a:t>
            </a:r>
            <a:r>
              <a:rPr lang="en-US" b="0" i="0" dirty="0">
                <a:solidFill>
                  <a:srgbClr val="999999"/>
                </a:solidFill>
                <a:effectLst/>
                <a:latin typeface="inherit"/>
              </a:rPr>
              <a:t>] = </a:t>
            </a:r>
            <a:r>
              <a:rPr lang="en-US" b="0" i="0" dirty="0" err="1">
                <a:solidFill>
                  <a:srgbClr val="999999"/>
                </a:solidFill>
                <a:effectLst/>
                <a:latin typeface="inherit"/>
              </a:rPr>
              <a:t>useState</a:t>
            </a:r>
            <a:r>
              <a:rPr lang="en-US" b="0" i="0" dirty="0">
                <a:solidFill>
                  <a:srgbClr val="999999"/>
                </a:solidFill>
                <a:effectLst/>
                <a:latin typeface="inherit"/>
              </a:rPr>
              <a:t>(0)</a:t>
            </a:r>
            <a:endParaRPr lang="it-IT" b="0" i="0" dirty="0">
              <a:solidFill>
                <a:srgbClr val="0A0A23"/>
              </a:solidFill>
              <a:effectLst/>
              <a:latin typeface="inherit"/>
            </a:endParaRPr>
          </a:p>
          <a:p>
            <a:r>
              <a:rPr lang="en-US" dirty="0"/>
              <a:t>In </a:t>
            </a:r>
            <a:r>
              <a:rPr lang="en-US" dirty="0" err="1"/>
              <a:t>questo</a:t>
            </a:r>
            <a:r>
              <a:rPr lang="en-US" dirty="0"/>
              <a:t> </a:t>
            </a:r>
            <a:r>
              <a:rPr lang="en-US" dirty="0" err="1"/>
              <a:t>caso</a:t>
            </a:r>
            <a:r>
              <a:rPr lang="en-US" dirty="0"/>
              <a:t> </a:t>
            </a:r>
            <a:r>
              <a:rPr lang="en-US" dirty="0" err="1"/>
              <a:t>useState</a:t>
            </a:r>
            <a:r>
              <a:rPr lang="en-US" dirty="0"/>
              <a:t> ha come </a:t>
            </a:r>
            <a:r>
              <a:rPr lang="en-US" dirty="0" err="1"/>
              <a:t>variabile</a:t>
            </a:r>
            <a:r>
              <a:rPr lang="en-US" dirty="0"/>
              <a:t> di </a:t>
            </a:r>
            <a:r>
              <a:rPr lang="en-US" dirty="0" err="1"/>
              <a:t>stato</a:t>
            </a:r>
            <a:r>
              <a:rPr lang="en-US" dirty="0"/>
              <a:t> count, </a:t>
            </a:r>
            <a:r>
              <a:rPr lang="en-US" dirty="0" err="1"/>
              <a:t>che</a:t>
            </a:r>
            <a:r>
              <a:rPr lang="en-US" dirty="0"/>
              <a:t> </a:t>
            </a:r>
            <a:r>
              <a:rPr lang="en-US" dirty="0" err="1"/>
              <a:t>potrà</a:t>
            </a:r>
            <a:r>
              <a:rPr lang="en-US" dirty="0"/>
              <a:t> </a:t>
            </a:r>
            <a:r>
              <a:rPr lang="en-US" dirty="0" err="1"/>
              <a:t>essere</a:t>
            </a:r>
            <a:r>
              <a:rPr lang="en-US" dirty="0"/>
              <a:t> </a:t>
            </a:r>
            <a:r>
              <a:rPr lang="en-US" dirty="0" err="1"/>
              <a:t>utilizzata</a:t>
            </a:r>
            <a:r>
              <a:rPr lang="en-US" dirty="0"/>
              <a:t> in </a:t>
            </a:r>
            <a:r>
              <a:rPr lang="en-US" dirty="0" err="1"/>
              <a:t>tutto</a:t>
            </a:r>
            <a:r>
              <a:rPr lang="en-US" dirty="0"/>
              <a:t> il </a:t>
            </a:r>
            <a:r>
              <a:rPr lang="en-US" dirty="0" err="1"/>
              <a:t>componente</a:t>
            </a:r>
            <a:r>
              <a:rPr lang="en-US" dirty="0"/>
              <a:t> per </a:t>
            </a:r>
            <a:r>
              <a:rPr lang="en-US" dirty="0" err="1"/>
              <a:t>riferirci</a:t>
            </a:r>
            <a:r>
              <a:rPr lang="en-US" dirty="0"/>
              <a:t> al </a:t>
            </a:r>
            <a:r>
              <a:rPr lang="en-US" dirty="0" err="1"/>
              <a:t>valore</a:t>
            </a:r>
            <a:r>
              <a:rPr lang="en-US" dirty="0"/>
              <a:t> del </a:t>
            </a:r>
            <a:r>
              <a:rPr lang="en-US" dirty="0" err="1"/>
              <a:t>contatore</a:t>
            </a:r>
            <a:r>
              <a:rPr lang="en-US" dirty="0"/>
              <a:t> </a:t>
            </a:r>
            <a:r>
              <a:rPr lang="en-US" dirty="0" err="1"/>
              <a:t>aggiornato</a:t>
            </a:r>
            <a:r>
              <a:rPr lang="en-US" dirty="0"/>
              <a:t> e come </a:t>
            </a:r>
            <a:r>
              <a:rPr lang="en-US" dirty="0" err="1"/>
              <a:t>funzione</a:t>
            </a:r>
            <a:r>
              <a:rPr lang="en-US" dirty="0"/>
              <a:t> per </a:t>
            </a:r>
            <a:r>
              <a:rPr lang="en-US" dirty="0" err="1"/>
              <a:t>aggiornare</a:t>
            </a:r>
            <a:r>
              <a:rPr lang="en-US" dirty="0"/>
              <a:t> lo </a:t>
            </a:r>
            <a:r>
              <a:rPr lang="en-US" dirty="0" err="1"/>
              <a:t>stato</a:t>
            </a:r>
            <a:r>
              <a:rPr lang="en-US" dirty="0"/>
              <a:t> </a:t>
            </a:r>
            <a:r>
              <a:rPr lang="en-US" dirty="0" err="1"/>
              <a:t>setCount</a:t>
            </a:r>
            <a:r>
              <a:rPr lang="en-US" dirty="0"/>
              <a:t>, </a:t>
            </a:r>
            <a:r>
              <a:rPr lang="en-US" dirty="0" err="1"/>
              <a:t>che</a:t>
            </a:r>
            <a:r>
              <a:rPr lang="en-US" dirty="0"/>
              <a:t> </a:t>
            </a:r>
            <a:r>
              <a:rPr lang="en-US" dirty="0" err="1"/>
              <a:t>può</a:t>
            </a:r>
            <a:r>
              <a:rPr lang="en-US" dirty="0"/>
              <a:t> </a:t>
            </a:r>
            <a:r>
              <a:rPr lang="en-US" dirty="0" err="1"/>
              <a:t>essere</a:t>
            </a:r>
            <a:r>
              <a:rPr lang="en-US" dirty="0"/>
              <a:t> </a:t>
            </a:r>
            <a:r>
              <a:rPr lang="en-US" dirty="0" err="1"/>
              <a:t>chiamata</a:t>
            </a:r>
            <a:r>
              <a:rPr lang="en-US" dirty="0"/>
              <a:t> </a:t>
            </a:r>
            <a:r>
              <a:rPr lang="en-US" dirty="0" err="1"/>
              <a:t>ovunque</a:t>
            </a:r>
            <a:r>
              <a:rPr lang="en-US" dirty="0"/>
              <a:t> </a:t>
            </a:r>
            <a:r>
              <a:rPr lang="en-US" dirty="0" err="1"/>
              <a:t>nel</a:t>
            </a:r>
            <a:r>
              <a:rPr lang="en-US" dirty="0"/>
              <a:t> </a:t>
            </a:r>
            <a:r>
              <a:rPr lang="en-US" dirty="0" err="1"/>
              <a:t>componente</a:t>
            </a:r>
            <a:r>
              <a:rPr lang="en-US" dirty="0"/>
              <a:t> come </a:t>
            </a:r>
            <a:r>
              <a:rPr lang="en-US" dirty="0" err="1"/>
              <a:t>funzione</a:t>
            </a:r>
            <a:r>
              <a:rPr lang="en-US" dirty="0"/>
              <a:t> e </a:t>
            </a:r>
            <a:r>
              <a:rPr lang="en-US" dirty="0" err="1"/>
              <a:t>passandogli</a:t>
            </a:r>
            <a:r>
              <a:rPr lang="en-US" dirty="0"/>
              <a:t> come </a:t>
            </a:r>
            <a:r>
              <a:rPr lang="en-US" dirty="0" err="1"/>
              <a:t>parametro</a:t>
            </a:r>
            <a:r>
              <a:rPr lang="en-US" dirty="0"/>
              <a:t> di </a:t>
            </a:r>
            <a:r>
              <a:rPr lang="en-US" dirty="0" err="1"/>
              <a:t>inpout</a:t>
            </a:r>
            <a:r>
              <a:rPr lang="en-US" dirty="0"/>
              <a:t> il nuovo </a:t>
            </a:r>
            <a:r>
              <a:rPr lang="en-US" dirty="0" err="1"/>
              <a:t>valore</a:t>
            </a:r>
            <a:r>
              <a:rPr lang="en-US" dirty="0"/>
              <a:t> </a:t>
            </a:r>
            <a:r>
              <a:rPr lang="en-US" dirty="0" err="1"/>
              <a:t>che</a:t>
            </a:r>
            <a:r>
              <a:rPr lang="en-US" dirty="0"/>
              <a:t> </a:t>
            </a:r>
            <a:r>
              <a:rPr lang="en-US" dirty="0" err="1"/>
              <a:t>assumerà</a:t>
            </a:r>
            <a:r>
              <a:rPr lang="en-US" dirty="0"/>
              <a:t> la </a:t>
            </a:r>
            <a:r>
              <a:rPr lang="en-US" dirty="0" err="1"/>
              <a:t>variabile</a:t>
            </a:r>
            <a:r>
              <a:rPr lang="en-US" dirty="0"/>
              <a:t> di </a:t>
            </a:r>
            <a:r>
              <a:rPr lang="en-US" dirty="0" err="1"/>
              <a:t>stato</a:t>
            </a:r>
            <a:r>
              <a:rPr lang="en-US" dirty="0"/>
              <a:t> (</a:t>
            </a:r>
            <a:r>
              <a:rPr lang="en-US" dirty="0" err="1"/>
              <a:t>setCount</a:t>
            </a:r>
            <a:r>
              <a:rPr lang="en-US" dirty="0"/>
              <a:t>(count + 1)). Come </a:t>
            </a:r>
            <a:r>
              <a:rPr lang="en-US" dirty="0" err="1"/>
              <a:t>potete</a:t>
            </a:r>
            <a:r>
              <a:rPr lang="en-US" dirty="0"/>
              <a:t> Vedere </a:t>
            </a:r>
            <a:r>
              <a:rPr lang="en-US" dirty="0" err="1"/>
              <a:t>anche</a:t>
            </a:r>
            <a:r>
              <a:rPr lang="en-US" dirty="0"/>
              <a:t> </a:t>
            </a:r>
            <a:r>
              <a:rPr lang="en-US" dirty="0" err="1"/>
              <a:t>l’useState</a:t>
            </a:r>
            <a:r>
              <a:rPr lang="en-US" dirty="0"/>
              <a:t> </a:t>
            </a:r>
            <a:r>
              <a:rPr lang="en-US" dirty="0" err="1"/>
              <a:t>accetta</a:t>
            </a:r>
            <a:r>
              <a:rPr lang="en-US" dirty="0"/>
              <a:t> un </a:t>
            </a:r>
            <a:r>
              <a:rPr lang="en-US" dirty="0" err="1"/>
              <a:t>valore</a:t>
            </a:r>
            <a:r>
              <a:rPr lang="en-US" dirty="0"/>
              <a:t> di input </a:t>
            </a:r>
            <a:r>
              <a:rPr lang="en-US" dirty="0" err="1"/>
              <a:t>che</a:t>
            </a:r>
            <a:r>
              <a:rPr lang="en-US" dirty="0"/>
              <a:t> serve ad </a:t>
            </a:r>
            <a:r>
              <a:rPr lang="en-US" dirty="0" err="1"/>
              <a:t>inizializzare</a:t>
            </a:r>
            <a:r>
              <a:rPr lang="en-US" dirty="0"/>
              <a:t> la </a:t>
            </a:r>
            <a:r>
              <a:rPr lang="en-US" dirty="0" err="1"/>
              <a:t>variabile</a:t>
            </a:r>
            <a:r>
              <a:rPr lang="en-US" dirty="0"/>
              <a:t> di </a:t>
            </a:r>
            <a:r>
              <a:rPr lang="en-US" dirty="0" err="1"/>
              <a:t>stato</a:t>
            </a:r>
            <a:r>
              <a:rPr lang="en-US" dirty="0"/>
              <a:t>. In </a:t>
            </a:r>
            <a:r>
              <a:rPr lang="en-US" dirty="0" err="1"/>
              <a:t>questo</a:t>
            </a:r>
            <a:r>
              <a:rPr lang="en-US" dirty="0"/>
              <a:t> </a:t>
            </a:r>
            <a:r>
              <a:rPr lang="en-US" dirty="0" err="1"/>
              <a:t>caso</a:t>
            </a:r>
            <a:r>
              <a:rPr lang="en-US" dirty="0"/>
              <a:t> 0.</a:t>
            </a:r>
          </a:p>
        </p:txBody>
      </p:sp>
      <p:sp>
        <p:nvSpPr>
          <p:cNvPr id="4" name="Slide Number Placeholder 3"/>
          <p:cNvSpPr>
            <a:spLocks noGrp="1"/>
          </p:cNvSpPr>
          <p:nvPr>
            <p:ph type="sldNum" sz="quarter" idx="5"/>
          </p:nvPr>
        </p:nvSpPr>
        <p:spPr/>
        <p:txBody>
          <a:bodyPr/>
          <a:lstStyle/>
          <a:p>
            <a:fld id="{F98511EC-80BF-45A4-9CE8-3BE613647E16}" type="slidenum">
              <a:rPr lang="it-IT" smtClean="0"/>
              <a:t>21</a:t>
            </a:fld>
            <a:endParaRPr lang="it-IT"/>
          </a:p>
        </p:txBody>
      </p:sp>
    </p:spTree>
    <p:extLst>
      <p:ext uri="{BB962C8B-B14F-4D97-AF65-F5344CB8AC3E}">
        <p14:creationId xmlns:p14="http://schemas.microsoft.com/office/powerpoint/2010/main" val="42724389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1200" b="0" i="0" kern="1200" dirty="0">
                <a:solidFill>
                  <a:schemeClr val="tx1"/>
                </a:solidFill>
                <a:effectLst/>
                <a:latin typeface="+mn-lt"/>
                <a:ea typeface="+mn-ea"/>
                <a:cs typeface="+mn-cs"/>
              </a:rPr>
              <a:t>useEffect è un hook di React che consente di eseguire effetti collaterali in componenti funzionali. Gli effetti collaterali possono includere operazioni asincrone, manipolazione del DOM e altre azioni che non dovrebbero essere eseguite durante la resa iniziale del componente. useEffect viene eseguito dopo ogni renderizzazione del componente.</a:t>
            </a:r>
          </a:p>
          <a:p>
            <a:pPr algn="l" fontAlgn="base"/>
            <a:r>
              <a:rPr lang="it-IT" b="0" i="0" dirty="0">
                <a:solidFill>
                  <a:srgbClr val="0A0A23"/>
                </a:solidFill>
                <a:effectLst/>
                <a:latin typeface="Lato" panose="020F0502020204030203" pitchFamily="34" charset="0"/>
              </a:rPr>
              <a:t>L'hook useEffect accetta 2 argomenti:</a:t>
            </a:r>
          </a:p>
          <a:p>
            <a:pPr algn="l" fontAlgn="base">
              <a:buFont typeface="Arial" panose="020B0604020202020204" pitchFamily="34" charset="0"/>
              <a:buChar char="•"/>
            </a:pPr>
            <a:r>
              <a:rPr lang="it-IT" b="0" i="0" dirty="0">
                <a:solidFill>
                  <a:srgbClr val="0A0A23"/>
                </a:solidFill>
                <a:effectLst/>
                <a:latin typeface="inherit"/>
              </a:rPr>
              <a:t>Una funzione con il codice da eseguire</a:t>
            </a:r>
          </a:p>
          <a:p>
            <a:pPr algn="l" fontAlgn="base">
              <a:buFont typeface="Arial" panose="020B0604020202020204" pitchFamily="34" charset="0"/>
              <a:buChar char="•"/>
            </a:pPr>
            <a:r>
              <a:rPr lang="it-IT" b="0" i="0" dirty="0">
                <a:solidFill>
                  <a:srgbClr val="0A0A23"/>
                </a:solidFill>
                <a:effectLst/>
                <a:latin typeface="inherit"/>
              </a:rPr>
              <a:t>Un array che contiene un elenco di valori dall'ambito del componente (props, contesto e variabili di stato), noto come array di dipendenza, che dice a l'Hook di essere eseguito ogni volta che il suo valore viene aggiornato. Se non viene fornito, l'Hook verrà eseguito dopo ogni rendering.</a:t>
            </a:r>
          </a:p>
          <a:p>
            <a:br>
              <a:rPr lang="it-IT" dirty="0"/>
            </a:br>
            <a:r>
              <a:rPr lang="it-IT" sz="1200" b="0" i="0" kern="1200" dirty="0">
                <a:solidFill>
                  <a:schemeClr val="tx1"/>
                </a:solidFill>
                <a:effectLst/>
                <a:latin typeface="+mn-lt"/>
                <a:ea typeface="+mn-ea"/>
                <a:cs typeface="+mn-cs"/>
              </a:rPr>
              <a:t>La funzione all'interno di useEffect contiene il codice per gli effetti collaterali.</a:t>
            </a:r>
          </a:p>
          <a:p>
            <a:r>
              <a:rPr lang="it-IT" sz="1200" b="0" i="0" kern="1200" dirty="0">
                <a:solidFill>
                  <a:schemeClr val="tx1"/>
                </a:solidFill>
                <a:effectLst/>
                <a:latin typeface="+mn-lt"/>
                <a:ea typeface="+mn-ea"/>
                <a:cs typeface="+mn-cs"/>
              </a:rPr>
              <a:t>L'array dependencies è opzionale e contiene le dipendenze che, se cambiate, faranno sì che l'effetto venga eseguito nuovamente.</a:t>
            </a:r>
          </a:p>
          <a:p>
            <a:r>
              <a:rPr lang="it-IT" sz="1200" b="0" i="0" kern="1200" dirty="0">
                <a:solidFill>
                  <a:schemeClr val="tx1"/>
                </a:solidFill>
                <a:effectLst/>
                <a:latin typeface="+mn-lt"/>
                <a:ea typeface="+mn-ea"/>
                <a:cs typeface="+mn-cs"/>
              </a:rPr>
              <a:t>La funzione di pulizia (opzionale) viene eseguita prima dell'esecuzione dell'effetto successivo o prima dello smontaggio del componente.</a:t>
            </a:r>
          </a:p>
          <a:p>
            <a:endParaRPr lang="it-IT" dirty="0"/>
          </a:p>
          <a:p>
            <a:r>
              <a:rPr lang="it-IT" dirty="0"/>
              <a:t>Questo hook può essere eseguito:</a:t>
            </a:r>
          </a:p>
          <a:p>
            <a:r>
              <a:rPr lang="it-IT" dirty="0"/>
              <a:t>-  </a:t>
            </a:r>
            <a:r>
              <a:rPr lang="it-IT" b="0" i="0" dirty="0">
                <a:solidFill>
                  <a:srgbClr val="0A0A23"/>
                </a:solidFill>
                <a:effectLst/>
                <a:latin typeface="Lato" panose="020F0502020204030203" pitchFamily="34" charset="0"/>
              </a:rPr>
              <a:t>solo quando determinati valori sono cambiati: in questo caso bisognerà passare le variabili che servono a far scattare l’hook come dipendenza nell'array.</a:t>
            </a:r>
          </a:p>
          <a:p>
            <a:r>
              <a:rPr lang="it-IT" b="0" i="0" dirty="0">
                <a:solidFill>
                  <a:srgbClr val="0A0A23"/>
                </a:solidFill>
                <a:effectLst/>
                <a:latin typeface="Lato" panose="020F0502020204030203" pitchFamily="34" charset="0"/>
              </a:rPr>
              <a:t>- o solo nella fase di montaggio del componente, quindi ogni volta che viene renderizzato: Basterà passare un array delle dipendenze vuoto. Fornendo un array vuoto, dice a Hook di rimanere in ascolto per zero cambiamenti di stato, quindi verrà eseguito solo una volta.</a:t>
            </a:r>
          </a:p>
          <a:p>
            <a:endParaRPr lang="it-IT" b="0" i="0" dirty="0">
              <a:solidFill>
                <a:srgbClr val="0A0A23"/>
              </a:solidFill>
              <a:effectLst/>
              <a:latin typeface="Lato" panose="020F0502020204030203" pitchFamily="34" charset="0"/>
            </a:endParaRPr>
          </a:p>
          <a:p>
            <a:r>
              <a:rPr lang="it-IT" b="0" i="0" dirty="0">
                <a:solidFill>
                  <a:srgbClr val="0A0A23"/>
                </a:solidFill>
                <a:effectLst/>
                <a:latin typeface="Lato" panose="020F0502020204030203" pitchFamily="34" charset="0"/>
              </a:rPr>
              <a:t>Inoltre dovendo gestire gli effetti collaterali, ogni qual volta che all’interno della funzione da eseguire nell’useEffect, viene passata una variabile esterna al contesto, bisogna inserirla nelle dipendenze. Questo comporta che ogni qual volta quella variabile cambia, scatta l’useEffect appunto per evitare effetti collaterali.</a:t>
            </a:r>
            <a:endParaRPr lang="it-IT" dirty="0"/>
          </a:p>
        </p:txBody>
      </p:sp>
      <p:sp>
        <p:nvSpPr>
          <p:cNvPr id="4" name="Segnaposto numero diapositiva 3"/>
          <p:cNvSpPr>
            <a:spLocks noGrp="1"/>
          </p:cNvSpPr>
          <p:nvPr>
            <p:ph type="sldNum" sz="quarter" idx="5"/>
          </p:nvPr>
        </p:nvSpPr>
        <p:spPr/>
        <p:txBody>
          <a:bodyPr/>
          <a:lstStyle/>
          <a:p>
            <a:fld id="{F98511EC-80BF-45A4-9CE8-3BE613647E16}" type="slidenum">
              <a:rPr lang="it-IT" smtClean="0"/>
              <a:t>22</a:t>
            </a:fld>
            <a:endParaRPr lang="it-IT"/>
          </a:p>
        </p:txBody>
      </p:sp>
    </p:spTree>
    <p:extLst>
      <p:ext uri="{BB962C8B-B14F-4D97-AF65-F5344CB8AC3E}">
        <p14:creationId xmlns:p14="http://schemas.microsoft.com/office/powerpoint/2010/main" val="29301222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b="0" i="0" dirty="0">
                <a:solidFill>
                  <a:srgbClr val="374151"/>
                </a:solidFill>
                <a:effectLst/>
                <a:latin typeface="Söhne"/>
              </a:rPr>
              <a:t>La comunicazione unidirezionale (o "one-way communication") si riferisce a un modello di comunicazione in cui l'informazione viene trasmessa in una sola direzione, cioè da una sorgente a una destinazione. In react, il flusso dell'informazione è unidirezionale e segue un percorso lineare.</a:t>
            </a:r>
            <a:endParaRPr lang="it-IT" sz="1200" b="0" i="0" kern="1200" dirty="0">
              <a:solidFill>
                <a:schemeClr val="tx1"/>
              </a:solidFill>
              <a:effectLst/>
              <a:latin typeface="+mn-lt"/>
              <a:ea typeface="+mn-ea"/>
              <a:cs typeface="+mn-cs"/>
            </a:endParaRPr>
          </a:p>
          <a:p>
            <a:endParaRPr lang="it-IT" sz="1200" b="0" i="0" kern="1200" dirty="0">
              <a:solidFill>
                <a:schemeClr val="tx1"/>
              </a:solidFill>
              <a:effectLst/>
              <a:latin typeface="+mn-lt"/>
              <a:ea typeface="+mn-ea"/>
              <a:cs typeface="+mn-cs"/>
            </a:endParaRPr>
          </a:p>
          <a:p>
            <a:pPr algn="l"/>
            <a:r>
              <a:rPr lang="it-IT" b="0" i="0" dirty="0">
                <a:solidFill>
                  <a:srgbClr val="374151"/>
                </a:solidFill>
                <a:effectLst/>
                <a:latin typeface="Söhne"/>
              </a:rPr>
              <a:t>Questo concetto è spesso applicato in vari contesti, tra cui:</a:t>
            </a:r>
          </a:p>
          <a:p>
            <a:pPr algn="l">
              <a:buFont typeface="+mj-lt"/>
              <a:buAutoNum type="arabicPeriod"/>
            </a:pPr>
            <a:r>
              <a:rPr lang="it-IT" b="1" i="0" dirty="0">
                <a:solidFill>
                  <a:srgbClr val="374151"/>
                </a:solidFill>
                <a:effectLst/>
                <a:latin typeface="Söhne"/>
              </a:rPr>
              <a:t>Flusso dei dati in un sistema:</a:t>
            </a:r>
            <a:r>
              <a:rPr lang="it-IT" b="0" i="0" dirty="0">
                <a:solidFill>
                  <a:srgbClr val="374151"/>
                </a:solidFill>
                <a:effectLst/>
                <a:latin typeface="Söhne"/>
              </a:rPr>
              <a:t> Nella progettazione del software, la comunicazione unidirezionale è spesso associata al flusso dei dati attraverso un'applicazione. Ad esempio, in un'architettura a componenti, i dati possono fluire in modo unidirezionale tra i componenti, con una componente principale che passa dati a componenti figli, ma non viceversa.</a:t>
            </a:r>
          </a:p>
          <a:p>
            <a:pPr algn="l">
              <a:buFont typeface="+mj-lt"/>
              <a:buAutoNum type="arabicPeriod"/>
            </a:pPr>
            <a:r>
              <a:rPr lang="it-IT" b="1" i="0" dirty="0">
                <a:solidFill>
                  <a:srgbClr val="374151"/>
                </a:solidFill>
                <a:effectLst/>
                <a:latin typeface="Söhne"/>
              </a:rPr>
              <a:t>Architetture di applicazioni web:</a:t>
            </a:r>
            <a:r>
              <a:rPr lang="it-IT" b="0" i="0" dirty="0">
                <a:solidFill>
                  <a:srgbClr val="374151"/>
                </a:solidFill>
                <a:effectLst/>
                <a:latin typeface="Söhne"/>
              </a:rPr>
              <a:t> Nella progettazione di applicazioni web, specialmente con framework come React, la comunicazione unidirezionale è un concetto chiave. In React, i dati vengono tipicamente passati da un componente "genitore" a un componente "figlio" attraverso le props. Questo segue il principio della comunicazione unidirezionale, poiché il flusso dei dati è dal componente superiore a quello inferiore nella gerarchia dei componenti.</a:t>
            </a:r>
          </a:p>
          <a:p>
            <a:pPr algn="l">
              <a:buFont typeface="+mj-lt"/>
              <a:buAutoNum type="arabicPeriod"/>
            </a:pPr>
            <a:r>
              <a:rPr lang="it-IT" b="1" i="0" dirty="0">
                <a:solidFill>
                  <a:srgbClr val="374151"/>
                </a:solidFill>
                <a:effectLst/>
                <a:latin typeface="Söhne"/>
              </a:rPr>
              <a:t>Flusso di controllo in programmi:</a:t>
            </a:r>
            <a:r>
              <a:rPr lang="it-IT" b="0" i="0" dirty="0">
                <a:solidFill>
                  <a:srgbClr val="374151"/>
                </a:solidFill>
                <a:effectLst/>
                <a:latin typeface="Söhne"/>
              </a:rPr>
              <a:t> Nei linguaggi di programmazione, il flusso di controllo è spesso unidirezionale. Le istruzioni vengono eseguite sequenzialmente, da un'istruzione all'altra, seguendo un percorso definito.</a:t>
            </a:r>
          </a:p>
          <a:p>
            <a:endParaRPr lang="it-IT" b="0" i="0" dirty="0">
              <a:solidFill>
                <a:srgbClr val="374151"/>
              </a:solidFill>
              <a:effectLst/>
              <a:latin typeface="Söhne"/>
            </a:endParaRPr>
          </a:p>
          <a:p>
            <a:r>
              <a:rPr lang="it-IT" b="0" i="0" dirty="0">
                <a:solidFill>
                  <a:srgbClr val="374151"/>
                </a:solidFill>
                <a:effectLst/>
                <a:latin typeface="Söhne"/>
              </a:rPr>
              <a:t>La comunicazione unidirezionale è spesso considerata più prevedibile e più facile da gestire rispetto a modelli di comunicazione bidirezionale, in cui l'informazione può viaggiare in entrambe le direzioni. Inoltre, la struttura unidirezionale è più adatta a gestire situazioni in cui si vuole mantenere un flusso chiaro e controllato di dati o comandi.</a:t>
            </a:r>
            <a:endParaRPr lang="it-IT" sz="1200" b="0" i="0" kern="1200" dirty="0">
              <a:solidFill>
                <a:schemeClr val="tx1"/>
              </a:solidFill>
              <a:effectLst/>
              <a:latin typeface="+mn-lt"/>
              <a:ea typeface="+mn-ea"/>
              <a:cs typeface="+mn-cs"/>
            </a:endParaRPr>
          </a:p>
          <a:p>
            <a:endParaRPr lang="it-IT" sz="1200" b="0" i="0" kern="1200" dirty="0">
              <a:solidFill>
                <a:schemeClr val="tx1"/>
              </a:solidFill>
              <a:effectLst/>
              <a:latin typeface="+mn-lt"/>
              <a:ea typeface="+mn-ea"/>
              <a:cs typeface="+mn-cs"/>
            </a:endParaRPr>
          </a:p>
          <a:p>
            <a:r>
              <a:rPr lang="it-IT" sz="1200" b="0" i="0" kern="1200" dirty="0">
                <a:solidFill>
                  <a:schemeClr val="tx1"/>
                </a:solidFill>
                <a:effectLst/>
                <a:latin typeface="+mn-lt"/>
                <a:ea typeface="+mn-ea"/>
                <a:cs typeface="+mn-cs"/>
              </a:rPr>
              <a:t>In React, i dati vengono solitamente passati dall'alto verso il basso tramite props. Ciò significa che i componenti figlio possono ricevere dati dal componente padre sotto forma di props, ma di norma non possono modificare direttamente lo stato del componente padre.</a:t>
            </a:r>
            <a:endParaRPr lang="it-IT" dirty="0"/>
          </a:p>
        </p:txBody>
      </p:sp>
      <p:sp>
        <p:nvSpPr>
          <p:cNvPr id="4" name="Segnaposto numero diapositiva 3"/>
          <p:cNvSpPr>
            <a:spLocks noGrp="1"/>
          </p:cNvSpPr>
          <p:nvPr>
            <p:ph type="sldNum" sz="quarter" idx="5"/>
          </p:nvPr>
        </p:nvSpPr>
        <p:spPr/>
        <p:txBody>
          <a:bodyPr/>
          <a:lstStyle/>
          <a:p>
            <a:fld id="{F98511EC-80BF-45A4-9CE8-3BE613647E16}" type="slidenum">
              <a:rPr lang="it-IT" smtClean="0"/>
              <a:t>26</a:t>
            </a:fld>
            <a:endParaRPr lang="it-IT"/>
          </a:p>
        </p:txBody>
      </p:sp>
    </p:spTree>
    <p:extLst>
      <p:ext uri="{BB962C8B-B14F-4D97-AF65-F5344CB8AC3E}">
        <p14:creationId xmlns:p14="http://schemas.microsoft.com/office/powerpoint/2010/main" val="23291145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1200" b="0" i="0" kern="1200" dirty="0">
                <a:solidFill>
                  <a:schemeClr val="tx1"/>
                </a:solidFill>
                <a:effectLst/>
                <a:latin typeface="+mn-lt"/>
                <a:ea typeface="+mn-ea"/>
                <a:cs typeface="+mn-cs"/>
              </a:rPr>
              <a:t>Per superare questo limite, è possibile passare una funzione dal componente padre al componente figlio attraverso le props. Questa funzione può quindi essere chiamata dal componente figlio per comunicare con il componente padre e modificarne lo stato.</a:t>
            </a:r>
          </a:p>
          <a:p>
            <a:r>
              <a:rPr lang="it-IT" sz="1200" b="0" i="0" kern="1200" dirty="0">
                <a:solidFill>
                  <a:schemeClr val="tx1"/>
                </a:solidFill>
                <a:effectLst/>
                <a:latin typeface="+mn-lt"/>
                <a:ea typeface="+mn-ea"/>
                <a:cs typeface="+mn-cs"/>
              </a:rPr>
              <a:t>Ecco un esempio che illustra come passare una funzione dal componente padre al componente figlio:</a:t>
            </a:r>
          </a:p>
          <a:p>
            <a:r>
              <a:rPr lang="it-IT" sz="1200" b="0" i="0" kern="1200" dirty="0">
                <a:solidFill>
                  <a:schemeClr val="tx1"/>
                </a:solidFill>
                <a:effectLst/>
                <a:latin typeface="+mn-lt"/>
                <a:ea typeface="+mn-ea"/>
                <a:cs typeface="+mn-cs"/>
              </a:rPr>
              <a:t>In questo esempio:</a:t>
            </a:r>
          </a:p>
          <a:p>
            <a:r>
              <a:rPr lang="it-IT" sz="1200" b="0" i="0" kern="1200" dirty="0">
                <a:solidFill>
                  <a:schemeClr val="tx1"/>
                </a:solidFill>
                <a:effectLst/>
                <a:latin typeface="+mn-lt"/>
                <a:ea typeface="+mn-ea"/>
                <a:cs typeface="+mn-cs"/>
              </a:rPr>
              <a:t>ParentComponent ha uno stato (count) e una funzione (updateParentStateHandler) che può essere utilizzata per modificarlo.</a:t>
            </a:r>
          </a:p>
          <a:p>
            <a:r>
              <a:rPr lang="it-IT" sz="1200" b="0" i="0" kern="1200" dirty="0">
                <a:solidFill>
                  <a:schemeClr val="tx1"/>
                </a:solidFill>
                <a:effectLst/>
                <a:latin typeface="+mn-lt"/>
                <a:ea typeface="+mn-ea"/>
                <a:cs typeface="+mn-cs"/>
              </a:rPr>
              <a:t>ChildComponent riceve la funzione onUpdateParentState come prop e la utilizza per aggiornare lo stato «count» del componente padre, quando viene cliccato un pulsante nel componente figlio.</a:t>
            </a:r>
          </a:p>
          <a:p>
            <a:r>
              <a:rPr lang="it-IT" sz="1200" b="0" i="0" kern="1200" dirty="0">
                <a:solidFill>
                  <a:schemeClr val="tx1"/>
                </a:solidFill>
                <a:effectLst/>
                <a:latin typeface="+mn-lt"/>
                <a:ea typeface="+mn-ea"/>
                <a:cs typeface="+mn-cs"/>
              </a:rPr>
              <a:t>Questa è una forma comune di comunicazione tra componenti quando uno deve influenzare lo stato dell'altro. Tuttavia, se la comunicazione tra componenti diventa più complessa o coinvolge più livelli di gerarchia, potrebbe essere opportuno esaminare soluzioni più avanzate, come l'uso di context o la gestione dello stato con librerie come Redux.</a:t>
            </a:r>
          </a:p>
          <a:p>
            <a:br>
              <a:rPr lang="it-IT" sz="1200" b="0" i="0" kern="1200" dirty="0">
                <a:solidFill>
                  <a:schemeClr val="tx1"/>
                </a:solidFill>
                <a:effectLst/>
                <a:latin typeface="+mn-lt"/>
                <a:ea typeface="+mn-ea"/>
                <a:cs typeface="+mn-cs"/>
              </a:rPr>
            </a:br>
            <a:endParaRPr lang="it-IT" sz="1200" b="0" i="0" kern="1200" dirty="0">
              <a:solidFill>
                <a:schemeClr val="tx1"/>
              </a:solidFill>
              <a:effectLst/>
              <a:latin typeface="+mn-lt"/>
              <a:ea typeface="+mn-ea"/>
              <a:cs typeface="+mn-cs"/>
            </a:endParaRPr>
          </a:p>
          <a:p>
            <a:endParaRPr lang="it-IT" dirty="0"/>
          </a:p>
        </p:txBody>
      </p:sp>
      <p:sp>
        <p:nvSpPr>
          <p:cNvPr id="4" name="Segnaposto numero diapositiva 3"/>
          <p:cNvSpPr>
            <a:spLocks noGrp="1"/>
          </p:cNvSpPr>
          <p:nvPr>
            <p:ph type="sldNum" sz="quarter" idx="5"/>
          </p:nvPr>
        </p:nvSpPr>
        <p:spPr/>
        <p:txBody>
          <a:bodyPr/>
          <a:lstStyle/>
          <a:p>
            <a:fld id="{F98511EC-80BF-45A4-9CE8-3BE613647E16}" type="slidenum">
              <a:rPr lang="it-IT" smtClean="0"/>
              <a:t>27</a:t>
            </a:fld>
            <a:endParaRPr lang="it-IT"/>
          </a:p>
        </p:txBody>
      </p:sp>
    </p:spTree>
    <p:extLst>
      <p:ext uri="{BB962C8B-B14F-4D97-AF65-F5344CB8AC3E}">
        <p14:creationId xmlns:p14="http://schemas.microsoft.com/office/powerpoint/2010/main" val="29278726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F98511EC-80BF-45A4-9CE8-3BE613647E16}" type="slidenum">
              <a:rPr lang="it-IT" smtClean="0"/>
              <a:t>29</a:t>
            </a:fld>
            <a:endParaRPr lang="it-IT"/>
          </a:p>
        </p:txBody>
      </p:sp>
    </p:spTree>
    <p:extLst>
      <p:ext uri="{BB962C8B-B14F-4D97-AF65-F5344CB8AC3E}">
        <p14:creationId xmlns:p14="http://schemas.microsoft.com/office/powerpoint/2010/main" val="23131469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br>
              <a:rPr lang="it-IT" sz="1200" b="0" i="0" kern="1200" dirty="0">
                <a:solidFill>
                  <a:schemeClr val="tx1"/>
                </a:solidFill>
                <a:effectLst/>
                <a:latin typeface="+mn-lt"/>
                <a:ea typeface="+mn-ea"/>
                <a:cs typeface="+mn-cs"/>
              </a:rPr>
            </a:br>
            <a:r>
              <a:rPr lang="it-IT" b="0" i="0" dirty="0">
                <a:solidFill>
                  <a:srgbClr val="374151"/>
                </a:solidFill>
                <a:effectLst/>
                <a:latin typeface="Söhne"/>
              </a:rPr>
              <a:t>Le API REST (Representational State Transfer) sono un tipo di architettura software che definisce un insieme di principi architetturali per la progettazione di servizi web. Queste API sono ampiamente utilizzate per consentire la comunicazione e lo scambio di dati tra sistemi distribuiti su Internet.</a:t>
            </a:r>
          </a:p>
          <a:p>
            <a:r>
              <a:rPr lang="it-IT" b="0" i="0" dirty="0">
                <a:solidFill>
                  <a:srgbClr val="374151"/>
                </a:solidFill>
                <a:effectLst/>
                <a:latin typeface="Söhne"/>
              </a:rPr>
              <a:t>Le API REST sono spesso implementate utilizzando il protocollo HTTP come mezzo di comunicazione. Ad esempio, le richieste GET vengono utilizzate per ottenere dati, le richieste POST per inviare dati al server, le richieste PUT per aggiornare dati esistenti e le richieste DELETE per eliminare risorse.</a:t>
            </a:r>
          </a:p>
          <a:p>
            <a:r>
              <a:rPr lang="it-IT" b="0" i="0" dirty="0">
                <a:solidFill>
                  <a:srgbClr val="374151"/>
                </a:solidFill>
                <a:effectLst/>
                <a:latin typeface="Söhne"/>
              </a:rPr>
              <a:t>Questo approccio basato su standard aperti, come HTTP e JSON, rende le API REST una scelta popolare per la progettazione di servizi web, consentendo l'interoperabilità tra diverse applicazioni e sistemi.</a:t>
            </a:r>
            <a:endParaRPr lang="it-IT" sz="1200" b="0" i="0" kern="1200" dirty="0">
              <a:solidFill>
                <a:schemeClr val="tx1"/>
              </a:solidFill>
              <a:effectLst/>
              <a:latin typeface="+mn-lt"/>
              <a:ea typeface="+mn-ea"/>
              <a:cs typeface="+mn-cs"/>
            </a:endParaRPr>
          </a:p>
          <a:p>
            <a:endParaRPr lang="it-IT" dirty="0"/>
          </a:p>
        </p:txBody>
      </p:sp>
      <p:sp>
        <p:nvSpPr>
          <p:cNvPr id="4" name="Segnaposto numero diapositiva 3"/>
          <p:cNvSpPr>
            <a:spLocks noGrp="1"/>
          </p:cNvSpPr>
          <p:nvPr>
            <p:ph type="sldNum" sz="quarter" idx="5"/>
          </p:nvPr>
        </p:nvSpPr>
        <p:spPr/>
        <p:txBody>
          <a:bodyPr/>
          <a:lstStyle/>
          <a:p>
            <a:fld id="{F98511EC-80BF-45A4-9CE8-3BE613647E16}" type="slidenum">
              <a:rPr lang="it-IT" smtClean="0"/>
              <a:t>31</a:t>
            </a:fld>
            <a:endParaRPr lang="it-IT"/>
          </a:p>
        </p:txBody>
      </p:sp>
    </p:spTree>
    <p:extLst>
      <p:ext uri="{BB962C8B-B14F-4D97-AF65-F5344CB8AC3E}">
        <p14:creationId xmlns:p14="http://schemas.microsoft.com/office/powerpoint/2010/main" val="12290317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gn="l"/>
            <a:r>
              <a:rPr lang="it-IT" b="0" i="0" dirty="0">
                <a:solidFill>
                  <a:srgbClr val="374151"/>
                </a:solidFill>
                <a:effectLst/>
                <a:latin typeface="Söhne"/>
              </a:rPr>
              <a:t>La funzione </a:t>
            </a:r>
            <a:r>
              <a:rPr lang="it-IT" dirty="0"/>
              <a:t>fetch</a:t>
            </a:r>
            <a:r>
              <a:rPr lang="it-IT" b="0" i="0" dirty="0">
                <a:solidFill>
                  <a:srgbClr val="374151"/>
                </a:solidFill>
                <a:effectLst/>
                <a:latin typeface="Söhne"/>
              </a:rPr>
              <a:t> accetta almeno un argomento, l'URL a cui fare la richiesta. Può anche accettare un secondo argomento opzionale per specificare opzioni aggiuntive come il metodo della richiesta, le intestazioni e così via.</a:t>
            </a:r>
            <a:br>
              <a:rPr lang="it-IT" sz="1200" b="0" i="0" kern="1200" dirty="0">
                <a:solidFill>
                  <a:schemeClr val="tx1"/>
                </a:solidFill>
                <a:effectLst/>
                <a:latin typeface="+mn-lt"/>
                <a:ea typeface="+mn-ea"/>
                <a:cs typeface="+mn-cs"/>
              </a:rPr>
            </a:br>
            <a:r>
              <a:rPr lang="it-IT" b="0" i="0" dirty="0">
                <a:effectLst/>
                <a:latin typeface="Söhne"/>
              </a:rPr>
              <a:t>Spiegazione:</a:t>
            </a:r>
          </a:p>
          <a:p>
            <a:pPr algn="l">
              <a:buFont typeface="+mj-lt"/>
              <a:buAutoNum type="arabicPeriod"/>
            </a:pPr>
            <a:r>
              <a:rPr lang="it-IT" b="1" i="0" dirty="0">
                <a:solidFill>
                  <a:srgbClr val="374151"/>
                </a:solidFill>
                <a:effectLst/>
                <a:latin typeface="Söhne"/>
              </a:rPr>
              <a:t>Richiesta:</a:t>
            </a:r>
            <a:endParaRPr lang="it-IT" b="0" i="0" dirty="0">
              <a:solidFill>
                <a:srgbClr val="374151"/>
              </a:solidFill>
              <a:effectLst/>
              <a:latin typeface="Söhne"/>
            </a:endParaRPr>
          </a:p>
          <a:p>
            <a:pPr marL="742950" lvl="1" indent="-285750" algn="l">
              <a:buFont typeface="+mj-lt"/>
              <a:buAutoNum type="arabicPeriod"/>
            </a:pPr>
            <a:r>
              <a:rPr lang="it-IT" b="0" i="0" dirty="0">
                <a:solidFill>
                  <a:srgbClr val="374151"/>
                </a:solidFill>
                <a:effectLst/>
                <a:latin typeface="Söhne"/>
              </a:rPr>
              <a:t>fetch('https://api.example.com/data'): Effettua una richiesta GET all'URL specificato.</a:t>
            </a:r>
          </a:p>
          <a:p>
            <a:pPr algn="l">
              <a:buFont typeface="Arial" panose="020B0604020202020204" pitchFamily="34" charset="0"/>
              <a:buChar char="•"/>
            </a:pPr>
            <a:r>
              <a:rPr lang="it-IT" b="1" i="0" dirty="0">
                <a:solidFill>
                  <a:srgbClr val="374151"/>
                </a:solidFill>
                <a:effectLst/>
                <a:latin typeface="Söhne"/>
              </a:rPr>
              <a:t>Gestione dei Metodi della Richiesta:</a:t>
            </a:r>
            <a:endParaRPr lang="it-IT" b="0" i="0" dirty="0">
              <a:solidFill>
                <a:srgbClr val="374151"/>
              </a:solidFill>
              <a:effectLst/>
              <a:latin typeface="Söhne"/>
            </a:endParaRPr>
          </a:p>
          <a:p>
            <a:pPr marL="742950" lvl="1" indent="-285750" algn="l">
              <a:buFont typeface="Arial" panose="020B0604020202020204" pitchFamily="34" charset="0"/>
              <a:buChar char="•"/>
            </a:pPr>
            <a:r>
              <a:rPr lang="it-IT" b="0" i="0" dirty="0">
                <a:solidFill>
                  <a:srgbClr val="374151"/>
                </a:solidFill>
                <a:effectLst/>
                <a:latin typeface="Söhne"/>
              </a:rPr>
              <a:t>Puoi specificare il metodo della richiesta utilizzando l'opzione method. Per esempio, per fare una richiesta POST:</a:t>
            </a:r>
          </a:p>
          <a:p>
            <a:pPr algn="l"/>
            <a:r>
              <a:rPr lang="it-IT" b="1" i="0" dirty="0">
                <a:solidFill>
                  <a:srgbClr val="374151"/>
                </a:solidFill>
                <a:effectLst/>
                <a:latin typeface="Söhne"/>
              </a:rPr>
              <a:t>Gestione delle Intestazioni:</a:t>
            </a:r>
            <a:endParaRPr lang="it-IT" b="0" i="0" dirty="0">
              <a:solidFill>
                <a:srgbClr val="374151"/>
              </a:solidFill>
              <a:effectLst/>
              <a:latin typeface="Söhne"/>
            </a:endParaRPr>
          </a:p>
          <a:p>
            <a:pPr algn="l">
              <a:buFont typeface="Arial" panose="020B0604020202020204" pitchFamily="34" charset="0"/>
              <a:buChar char="•"/>
            </a:pPr>
            <a:r>
              <a:rPr lang="it-IT" b="0" i="0" dirty="0">
                <a:solidFill>
                  <a:srgbClr val="374151"/>
                </a:solidFill>
                <a:effectLst/>
                <a:latin typeface="Söhne"/>
              </a:rPr>
              <a:t>Puoi impostare le intestazioni della richiesta utilizzando l'opzione headers:</a:t>
            </a:r>
          </a:p>
          <a:p>
            <a:pPr marL="742950" lvl="1" indent="-285750" algn="l">
              <a:buFont typeface="+mj-lt"/>
              <a:buAutoNum type="arabicPeriod"/>
            </a:pPr>
            <a:endParaRPr lang="it-IT" b="0" i="0" dirty="0">
              <a:solidFill>
                <a:srgbClr val="374151"/>
              </a:solidFill>
              <a:effectLst/>
              <a:latin typeface="Söhne"/>
            </a:endParaRPr>
          </a:p>
          <a:p>
            <a:pPr algn="l">
              <a:buFont typeface="+mj-lt"/>
              <a:buAutoNum type="arabicPeriod"/>
            </a:pPr>
            <a:r>
              <a:rPr lang="it-IT" b="1" i="0" dirty="0">
                <a:solidFill>
                  <a:srgbClr val="374151"/>
                </a:solidFill>
                <a:effectLst/>
                <a:latin typeface="Söhne"/>
              </a:rPr>
              <a:t>Risposta:</a:t>
            </a:r>
            <a:endParaRPr lang="it-IT" b="0" i="0" dirty="0">
              <a:solidFill>
                <a:srgbClr val="374151"/>
              </a:solidFill>
              <a:effectLst/>
              <a:latin typeface="Söhne"/>
            </a:endParaRPr>
          </a:p>
          <a:p>
            <a:pPr marL="742950" lvl="1" indent="-285750" algn="l">
              <a:buFont typeface="+mj-lt"/>
              <a:buAutoNum type="arabicPeriod"/>
            </a:pPr>
            <a:r>
              <a:rPr lang="it-IT" b="0" i="0" dirty="0">
                <a:solidFill>
                  <a:srgbClr val="374151"/>
                </a:solidFill>
                <a:effectLst/>
                <a:latin typeface="Söhne"/>
              </a:rPr>
              <a:t>.then(response =&gt; response.json()): La funzione .then gestisce la risposta della richiesta. response.json() restituisce una Promise che verrà risolta con il corpo della risposta interpretato come JSON.</a:t>
            </a:r>
          </a:p>
          <a:p>
            <a:pPr algn="l">
              <a:buFont typeface="+mj-lt"/>
              <a:buAutoNum type="arabicPeriod"/>
            </a:pPr>
            <a:r>
              <a:rPr lang="it-IT" b="1" i="0" dirty="0">
                <a:solidFill>
                  <a:srgbClr val="374151"/>
                </a:solidFill>
                <a:effectLst/>
                <a:latin typeface="Söhne"/>
              </a:rPr>
              <a:t>Dati:</a:t>
            </a:r>
            <a:endParaRPr lang="it-IT" b="0" i="0" dirty="0">
              <a:solidFill>
                <a:srgbClr val="374151"/>
              </a:solidFill>
              <a:effectLst/>
              <a:latin typeface="Söhne"/>
            </a:endParaRPr>
          </a:p>
          <a:p>
            <a:pPr marL="742950" lvl="1" indent="-285750" algn="l">
              <a:buFont typeface="+mj-lt"/>
              <a:buAutoNum type="arabicPeriod"/>
            </a:pPr>
            <a:r>
              <a:rPr lang="it-IT" b="0" i="0" dirty="0">
                <a:solidFill>
                  <a:srgbClr val="374151"/>
                </a:solidFill>
                <a:effectLst/>
                <a:latin typeface="Söhne"/>
              </a:rPr>
              <a:t>.then(data =&gt; console.log(data)): La funzione .then successiva riceve i dati JSON ottenuti dalla risposta e li stampa nella console.</a:t>
            </a:r>
          </a:p>
          <a:p>
            <a:pPr algn="l">
              <a:buFont typeface="+mj-lt"/>
              <a:buAutoNum type="arabicPeriod"/>
            </a:pPr>
            <a:r>
              <a:rPr lang="it-IT" b="1" i="0" dirty="0">
                <a:solidFill>
                  <a:srgbClr val="374151"/>
                </a:solidFill>
                <a:effectLst/>
                <a:latin typeface="Söhne"/>
              </a:rPr>
              <a:t>Gestione degli Errori:</a:t>
            </a:r>
            <a:endParaRPr lang="it-IT" b="0" i="0" dirty="0">
              <a:solidFill>
                <a:srgbClr val="374151"/>
              </a:solidFill>
              <a:effectLst/>
              <a:latin typeface="Söhne"/>
            </a:endParaRPr>
          </a:p>
          <a:p>
            <a:pPr marL="742950" lvl="1" indent="-285750" algn="l">
              <a:buFont typeface="+mj-lt"/>
              <a:buAutoNum type="arabicPeriod"/>
            </a:pPr>
            <a:r>
              <a:rPr lang="it-IT" b="0" i="0" dirty="0">
                <a:solidFill>
                  <a:srgbClr val="374151"/>
                </a:solidFill>
                <a:effectLst/>
                <a:latin typeface="Söhne"/>
              </a:rPr>
              <a:t>.catch(error =&gt; console.error('Errore nella richiesta', error)): La funzione .catch gestisce eventuali errori durante la richiesta.</a:t>
            </a:r>
          </a:p>
          <a:p>
            <a:endParaRPr lang="it-IT" sz="1200" b="0" i="0" kern="1200" dirty="0">
              <a:solidFill>
                <a:schemeClr val="tx1"/>
              </a:solidFill>
              <a:effectLst/>
              <a:latin typeface="+mn-lt"/>
              <a:ea typeface="+mn-ea"/>
              <a:cs typeface="+mn-cs"/>
            </a:endParaRPr>
          </a:p>
          <a:p>
            <a:endParaRPr lang="it-IT" dirty="0"/>
          </a:p>
        </p:txBody>
      </p:sp>
      <p:sp>
        <p:nvSpPr>
          <p:cNvPr id="4" name="Segnaposto numero diapositiva 3"/>
          <p:cNvSpPr>
            <a:spLocks noGrp="1"/>
          </p:cNvSpPr>
          <p:nvPr>
            <p:ph type="sldNum" sz="quarter" idx="5"/>
          </p:nvPr>
        </p:nvSpPr>
        <p:spPr/>
        <p:txBody>
          <a:bodyPr/>
          <a:lstStyle/>
          <a:p>
            <a:fld id="{F98511EC-80BF-45A4-9CE8-3BE613647E16}" type="slidenum">
              <a:rPr lang="it-IT" smtClean="0"/>
              <a:t>32</a:t>
            </a:fld>
            <a:endParaRPr lang="it-IT"/>
          </a:p>
        </p:txBody>
      </p:sp>
    </p:spTree>
    <p:extLst>
      <p:ext uri="{BB962C8B-B14F-4D97-AF65-F5344CB8AC3E}">
        <p14:creationId xmlns:p14="http://schemas.microsoft.com/office/powerpoint/2010/main" val="23007321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gn="l"/>
            <a:r>
              <a:rPr lang="it-IT" b="0" i="0" dirty="0">
                <a:solidFill>
                  <a:srgbClr val="374151"/>
                </a:solidFill>
                <a:effectLst/>
                <a:latin typeface="Söhne"/>
              </a:rPr>
              <a:t>In questo esempio:</a:t>
            </a:r>
          </a:p>
          <a:p>
            <a:pPr algn="l">
              <a:buFont typeface="Arial" panose="020B0604020202020204" pitchFamily="34" charset="0"/>
              <a:buChar char="•"/>
            </a:pPr>
            <a:r>
              <a:rPr lang="it-IT" b="0" i="0" dirty="0">
                <a:solidFill>
                  <a:srgbClr val="374151"/>
                </a:solidFill>
                <a:effectLst/>
                <a:latin typeface="Söhne"/>
              </a:rPr>
              <a:t>Il componente utilizza useEffect per eseguire la richiesta una volta che il componente è stato montato.</a:t>
            </a:r>
          </a:p>
          <a:p>
            <a:pPr algn="l">
              <a:buFont typeface="Arial" panose="020B0604020202020204" pitchFamily="34" charset="0"/>
              <a:buChar char="•"/>
            </a:pPr>
            <a:r>
              <a:rPr lang="it-IT" b="0" i="0" dirty="0">
                <a:solidFill>
                  <a:srgbClr val="374151"/>
                </a:solidFill>
                <a:effectLst/>
                <a:latin typeface="Söhne"/>
              </a:rPr>
              <a:t>La funzione fetch viene utilizzata per effettuare una richiesta GET all'API JSONPlaceholder.</a:t>
            </a:r>
          </a:p>
          <a:p>
            <a:pPr algn="l">
              <a:buFont typeface="Arial" panose="020B0604020202020204" pitchFamily="34" charset="0"/>
              <a:buChar char="•"/>
            </a:pPr>
            <a:r>
              <a:rPr lang="it-IT" b="0" i="0" dirty="0">
                <a:solidFill>
                  <a:srgbClr val="374151"/>
                </a:solidFill>
                <a:effectLst/>
                <a:latin typeface="Söhne"/>
              </a:rPr>
              <a:t>La risposta viene convertita in formato JSON tramite response.json().</a:t>
            </a:r>
          </a:p>
          <a:p>
            <a:pPr algn="l">
              <a:buFont typeface="Arial" panose="020B0604020202020204" pitchFamily="34" charset="0"/>
              <a:buChar char="•"/>
            </a:pPr>
            <a:r>
              <a:rPr lang="it-IT" b="0" i="0" dirty="0">
                <a:solidFill>
                  <a:srgbClr val="374151"/>
                </a:solidFill>
                <a:effectLst/>
                <a:latin typeface="Söhne"/>
              </a:rPr>
              <a:t>I dati risultanti vengono quindi stampati nella console.</a:t>
            </a:r>
          </a:p>
          <a:p>
            <a:pPr algn="l"/>
            <a:r>
              <a:rPr lang="it-IT" b="0" i="0" dirty="0">
                <a:solidFill>
                  <a:srgbClr val="374151"/>
                </a:solidFill>
                <a:effectLst/>
                <a:latin typeface="Söhne"/>
              </a:rPr>
              <a:t>La fetch ha alcune caratteristiche specifiche, come la necessità di gestire manualmente i codici di stato HTTP o configurare le opzioni della richiesta. Inoltre, quando si lavora con React, potresti preferire librerie come axios che semplificano la gestione delle risposte e degli errori.</a:t>
            </a:r>
          </a:p>
          <a:p>
            <a:endParaRPr lang="it-IT" dirty="0"/>
          </a:p>
        </p:txBody>
      </p:sp>
      <p:sp>
        <p:nvSpPr>
          <p:cNvPr id="4" name="Segnaposto numero diapositiva 3"/>
          <p:cNvSpPr>
            <a:spLocks noGrp="1"/>
          </p:cNvSpPr>
          <p:nvPr>
            <p:ph type="sldNum" sz="quarter" idx="5"/>
          </p:nvPr>
        </p:nvSpPr>
        <p:spPr/>
        <p:txBody>
          <a:bodyPr/>
          <a:lstStyle/>
          <a:p>
            <a:fld id="{F98511EC-80BF-45A4-9CE8-3BE613647E16}" type="slidenum">
              <a:rPr lang="it-IT" smtClean="0"/>
              <a:t>33</a:t>
            </a:fld>
            <a:endParaRPr lang="it-IT"/>
          </a:p>
        </p:txBody>
      </p:sp>
    </p:spTree>
    <p:extLst>
      <p:ext uri="{BB962C8B-B14F-4D97-AF65-F5344CB8AC3E}">
        <p14:creationId xmlns:p14="http://schemas.microsoft.com/office/powerpoint/2010/main" val="1420706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b="0" i="0" dirty="0">
                <a:solidFill>
                  <a:srgbClr val="374151"/>
                </a:solidFill>
                <a:effectLst/>
                <a:latin typeface="Söhne"/>
              </a:rPr>
              <a:t>Prima di utilizzare Axios, assicurati di averlo installato nel tuo progetto. Puoi farlo utilizzando </a:t>
            </a:r>
            <a:r>
              <a:rPr lang="en-US" b="0" i="0" dirty="0" err="1">
                <a:solidFill>
                  <a:srgbClr val="FFFFFF"/>
                </a:solidFill>
                <a:effectLst/>
                <a:latin typeface="Söhne Mono"/>
              </a:rPr>
              <a:t>npm</a:t>
            </a:r>
            <a:r>
              <a:rPr lang="en-US" b="0" i="0" dirty="0">
                <a:solidFill>
                  <a:srgbClr val="FFFFFF"/>
                </a:solidFill>
                <a:effectLst/>
                <a:latin typeface="Söhne Mono"/>
              </a:rPr>
              <a:t> install </a:t>
            </a:r>
            <a:r>
              <a:rPr lang="en-US" b="0" i="0" dirty="0" err="1">
                <a:solidFill>
                  <a:srgbClr val="FFFFFF"/>
                </a:solidFill>
                <a:effectLst/>
                <a:latin typeface="Söhne Mono"/>
              </a:rPr>
              <a:t>axios</a:t>
            </a:r>
            <a:endParaRPr lang="en-US" b="0" i="0" dirty="0">
              <a:solidFill>
                <a:srgbClr val="FFFFFF"/>
              </a:solidFill>
              <a:effectLst/>
              <a:latin typeface="Söhne Mono"/>
            </a:endParaRPr>
          </a:p>
          <a:p>
            <a:endParaRPr lang="en-US" b="0" i="0" dirty="0">
              <a:solidFill>
                <a:srgbClr val="FFFFFF"/>
              </a:solidFill>
              <a:effectLst/>
              <a:latin typeface="Söhne Mono"/>
            </a:endParaRPr>
          </a:p>
          <a:p>
            <a:pPr algn="l">
              <a:buFont typeface="+mj-lt"/>
              <a:buAutoNum type="arabicPeriod"/>
            </a:pPr>
            <a:r>
              <a:rPr lang="it-IT" b="1" i="0" dirty="0">
                <a:solidFill>
                  <a:srgbClr val="374151"/>
                </a:solidFill>
                <a:effectLst/>
                <a:latin typeface="Söhne"/>
              </a:rPr>
              <a:t>Importazione di Axios:</a:t>
            </a:r>
            <a:endParaRPr lang="it-IT" b="0" i="0" dirty="0">
              <a:solidFill>
                <a:srgbClr val="374151"/>
              </a:solidFill>
              <a:effectLst/>
              <a:latin typeface="Söhne"/>
            </a:endParaRPr>
          </a:p>
          <a:p>
            <a:pPr marL="742950" lvl="1" indent="-285750" algn="l">
              <a:buFont typeface="+mj-lt"/>
              <a:buAutoNum type="arabicPeriod"/>
            </a:pPr>
            <a:r>
              <a:rPr lang="it-IT" b="0" i="0" dirty="0">
                <a:solidFill>
                  <a:srgbClr val="374151"/>
                </a:solidFill>
                <a:effectLst/>
                <a:latin typeface="Söhne"/>
              </a:rPr>
              <a:t>import axios from 'axios';: Importa la libreria Axios nel tuo file.</a:t>
            </a:r>
          </a:p>
          <a:p>
            <a:pPr algn="l">
              <a:buFont typeface="+mj-lt"/>
              <a:buAutoNum type="arabicPeriod"/>
            </a:pPr>
            <a:r>
              <a:rPr lang="it-IT" b="1" i="0" dirty="0">
                <a:solidFill>
                  <a:srgbClr val="374151"/>
                </a:solidFill>
                <a:effectLst/>
                <a:latin typeface="Söhne"/>
              </a:rPr>
              <a:t>Richiesta GET:</a:t>
            </a:r>
            <a:endParaRPr lang="it-IT" b="0" i="0" dirty="0">
              <a:solidFill>
                <a:srgbClr val="374151"/>
              </a:solidFill>
              <a:effectLst/>
              <a:latin typeface="Söhne"/>
            </a:endParaRPr>
          </a:p>
          <a:p>
            <a:pPr marL="742950" lvl="1" indent="-285750" algn="l">
              <a:buFont typeface="+mj-lt"/>
              <a:buAutoNum type="arabicPeriod"/>
            </a:pPr>
            <a:r>
              <a:rPr lang="it-IT" b="0" i="0" dirty="0">
                <a:solidFill>
                  <a:srgbClr val="374151"/>
                </a:solidFill>
                <a:effectLst/>
                <a:latin typeface="Söhne"/>
              </a:rPr>
              <a:t>axios.get('https://jsonplaceholder.typicode.com/todos/1'): Effettua una richiesta GET all'URL specificato.</a:t>
            </a:r>
          </a:p>
          <a:p>
            <a:pPr algn="l">
              <a:buFont typeface="+mj-lt"/>
              <a:buAutoNum type="arabicPeriod"/>
            </a:pPr>
            <a:r>
              <a:rPr lang="it-IT" b="1" i="0" dirty="0">
                <a:solidFill>
                  <a:srgbClr val="374151"/>
                </a:solidFill>
                <a:effectLst/>
                <a:latin typeface="Söhne"/>
              </a:rPr>
              <a:t>Gestione della Risposta:</a:t>
            </a:r>
            <a:endParaRPr lang="it-IT" b="0" i="0" dirty="0">
              <a:solidFill>
                <a:srgbClr val="374151"/>
              </a:solidFill>
              <a:effectLst/>
              <a:latin typeface="Söhne"/>
            </a:endParaRPr>
          </a:p>
          <a:p>
            <a:pPr marL="742950" lvl="1" indent="-285750" algn="l">
              <a:buFont typeface="+mj-lt"/>
              <a:buAutoNum type="arabicPeriod"/>
            </a:pPr>
            <a:r>
              <a:rPr lang="it-IT" b="0" i="0" dirty="0">
                <a:solidFill>
                  <a:srgbClr val="374151"/>
                </a:solidFill>
                <a:effectLst/>
                <a:latin typeface="Söhne"/>
              </a:rPr>
              <a:t>.then(response =&gt; console.log('Dati ricevuti:', response.data)): La funzione .then gestisce la risposta della richiesta e stampa i dati ricevuti nella console.</a:t>
            </a:r>
          </a:p>
          <a:p>
            <a:pPr algn="l">
              <a:buFont typeface="+mj-lt"/>
              <a:buAutoNum type="arabicPeriod"/>
            </a:pPr>
            <a:r>
              <a:rPr lang="it-IT" b="1" i="0" dirty="0">
                <a:solidFill>
                  <a:srgbClr val="374151"/>
                </a:solidFill>
                <a:effectLst/>
                <a:latin typeface="Söhne"/>
              </a:rPr>
              <a:t>Gestione degli Errori:</a:t>
            </a:r>
            <a:endParaRPr lang="it-IT" b="0" i="0" dirty="0">
              <a:solidFill>
                <a:srgbClr val="374151"/>
              </a:solidFill>
              <a:effectLst/>
              <a:latin typeface="Söhne"/>
            </a:endParaRPr>
          </a:p>
          <a:p>
            <a:pPr marL="742950" lvl="1" indent="-285750" algn="l">
              <a:buFont typeface="+mj-lt"/>
              <a:buAutoNum type="arabicPeriod"/>
            </a:pPr>
            <a:r>
              <a:rPr lang="it-IT" b="0" i="0" dirty="0">
                <a:solidFill>
                  <a:srgbClr val="374151"/>
                </a:solidFill>
                <a:effectLst/>
                <a:latin typeface="Söhne"/>
              </a:rPr>
              <a:t>.catch(error =&gt; console.error('Errore nella richiesta:', error)): La funzione .catch gestisce eventuali errori durante la richiesta.</a:t>
            </a:r>
          </a:p>
          <a:p>
            <a:endParaRPr lang="it-IT" dirty="0"/>
          </a:p>
        </p:txBody>
      </p:sp>
      <p:sp>
        <p:nvSpPr>
          <p:cNvPr id="4" name="Segnaposto numero diapositiva 3"/>
          <p:cNvSpPr>
            <a:spLocks noGrp="1"/>
          </p:cNvSpPr>
          <p:nvPr>
            <p:ph type="sldNum" sz="quarter" idx="5"/>
          </p:nvPr>
        </p:nvSpPr>
        <p:spPr/>
        <p:txBody>
          <a:bodyPr/>
          <a:lstStyle/>
          <a:p>
            <a:fld id="{F98511EC-80BF-45A4-9CE8-3BE613647E16}" type="slidenum">
              <a:rPr lang="it-IT" smtClean="0"/>
              <a:t>34</a:t>
            </a:fld>
            <a:endParaRPr lang="it-IT"/>
          </a:p>
        </p:txBody>
      </p:sp>
    </p:spTree>
    <p:extLst>
      <p:ext uri="{BB962C8B-B14F-4D97-AF65-F5344CB8AC3E}">
        <p14:creationId xmlns:p14="http://schemas.microsoft.com/office/powerpoint/2010/main" val="648678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F98511EC-80BF-45A4-9CE8-3BE613647E16}" type="slidenum">
              <a:rPr lang="it-IT" smtClean="0"/>
              <a:t>5</a:t>
            </a:fld>
            <a:endParaRPr lang="it-IT"/>
          </a:p>
        </p:txBody>
      </p:sp>
    </p:spTree>
    <p:extLst>
      <p:ext uri="{BB962C8B-B14F-4D97-AF65-F5344CB8AC3E}">
        <p14:creationId xmlns:p14="http://schemas.microsoft.com/office/powerpoint/2010/main" val="13525979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gn="l"/>
            <a:r>
              <a:rPr lang="it-IT" b="0" i="0" dirty="0">
                <a:solidFill>
                  <a:srgbClr val="374151"/>
                </a:solidFill>
                <a:effectLst/>
                <a:latin typeface="Söhne"/>
              </a:rPr>
              <a:t>In questo esempio:</a:t>
            </a:r>
          </a:p>
          <a:p>
            <a:pPr algn="l">
              <a:buFont typeface="Arial" panose="020B0604020202020204" pitchFamily="34" charset="0"/>
              <a:buChar char="•"/>
            </a:pPr>
            <a:r>
              <a:rPr lang="it-IT" b="0" i="0" dirty="0">
                <a:solidFill>
                  <a:srgbClr val="374151"/>
                </a:solidFill>
                <a:effectLst/>
                <a:latin typeface="Söhne"/>
              </a:rPr>
              <a:t>useEffect viene utilizzato per eseguire la richiesta al montaggio del componente.</a:t>
            </a:r>
          </a:p>
          <a:p>
            <a:pPr algn="l">
              <a:buFont typeface="Arial" panose="020B0604020202020204" pitchFamily="34" charset="0"/>
              <a:buChar char="•"/>
            </a:pPr>
            <a:r>
              <a:rPr lang="it-IT" b="0" i="0" dirty="0">
                <a:solidFill>
                  <a:srgbClr val="374151"/>
                </a:solidFill>
                <a:effectLst/>
                <a:latin typeface="Söhne"/>
              </a:rPr>
              <a:t>La richiesta Axios GET viene effettuata all'URL di esempio di JSONPlaceholder.</a:t>
            </a:r>
          </a:p>
          <a:p>
            <a:pPr algn="l">
              <a:buFont typeface="Arial" panose="020B0604020202020204" pitchFamily="34" charset="0"/>
              <a:buChar char="•"/>
            </a:pPr>
            <a:r>
              <a:rPr lang="it-IT" b="0" i="0" dirty="0">
                <a:solidFill>
                  <a:srgbClr val="374151"/>
                </a:solidFill>
                <a:effectLst/>
                <a:latin typeface="Söhne"/>
              </a:rPr>
              <a:t>La risposta viene stampata nella console.</a:t>
            </a:r>
          </a:p>
          <a:p>
            <a:pPr algn="l">
              <a:buFont typeface="Arial" panose="020B0604020202020204" pitchFamily="34" charset="0"/>
              <a:buChar char="•"/>
            </a:pPr>
            <a:r>
              <a:rPr lang="it-IT" b="0" i="0" dirty="0">
                <a:solidFill>
                  <a:srgbClr val="374151"/>
                </a:solidFill>
                <a:effectLst/>
                <a:latin typeface="Söhne"/>
              </a:rPr>
              <a:t>Il componente restituisce un messaggio di testo.</a:t>
            </a:r>
          </a:p>
          <a:p>
            <a:pPr algn="l"/>
            <a:r>
              <a:rPr lang="it-IT" b="0" i="0" dirty="0">
                <a:solidFill>
                  <a:srgbClr val="374151"/>
                </a:solidFill>
                <a:effectLst/>
                <a:latin typeface="Söhne"/>
              </a:rPr>
              <a:t>Assicurati di installare Axios nel tuo progetto tramite npm install axios.</a:t>
            </a:r>
          </a:p>
          <a:p>
            <a:endParaRPr lang="it-IT" dirty="0"/>
          </a:p>
        </p:txBody>
      </p:sp>
      <p:sp>
        <p:nvSpPr>
          <p:cNvPr id="4" name="Segnaposto numero diapositiva 3"/>
          <p:cNvSpPr>
            <a:spLocks noGrp="1"/>
          </p:cNvSpPr>
          <p:nvPr>
            <p:ph type="sldNum" sz="quarter" idx="5"/>
          </p:nvPr>
        </p:nvSpPr>
        <p:spPr/>
        <p:txBody>
          <a:bodyPr/>
          <a:lstStyle/>
          <a:p>
            <a:fld id="{F98511EC-80BF-45A4-9CE8-3BE613647E16}" type="slidenum">
              <a:rPr lang="it-IT" smtClean="0"/>
              <a:t>35</a:t>
            </a:fld>
            <a:endParaRPr lang="it-IT"/>
          </a:p>
        </p:txBody>
      </p:sp>
    </p:spTree>
    <p:extLst>
      <p:ext uri="{BB962C8B-B14F-4D97-AF65-F5344CB8AC3E}">
        <p14:creationId xmlns:p14="http://schemas.microsoft.com/office/powerpoint/2010/main" val="32684871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gn="l"/>
            <a:r>
              <a:rPr lang="it-IT" b="0" i="0" dirty="0">
                <a:solidFill>
                  <a:srgbClr val="374151"/>
                </a:solidFill>
                <a:effectLst/>
                <a:latin typeface="Söhne"/>
              </a:rPr>
              <a:t>Sì, ci sono alcune differenze sostanziali tra Axios e l'API fetch di JavaScript. Ecco alcune delle principali:</a:t>
            </a:r>
          </a:p>
          <a:p>
            <a:pPr algn="l"/>
            <a:r>
              <a:rPr lang="it-IT" b="1" i="0" dirty="0">
                <a:effectLst/>
                <a:latin typeface="Söhne"/>
              </a:rPr>
              <a:t>1. Sintassi:</a:t>
            </a:r>
          </a:p>
          <a:p>
            <a:pPr algn="l">
              <a:buFont typeface="Arial" panose="020B0604020202020204" pitchFamily="34" charset="0"/>
              <a:buChar char="•"/>
            </a:pPr>
            <a:r>
              <a:rPr lang="it-IT" b="1" i="0" dirty="0">
                <a:solidFill>
                  <a:srgbClr val="374151"/>
                </a:solidFill>
                <a:effectLst/>
                <a:latin typeface="Söhne"/>
              </a:rPr>
              <a:t>Fetch:</a:t>
            </a:r>
            <a:endParaRPr lang="it-IT" b="0" i="0" dirty="0">
              <a:solidFill>
                <a:srgbClr val="374151"/>
              </a:solidFill>
              <a:effectLst/>
              <a:latin typeface="Söhne"/>
            </a:endParaRPr>
          </a:p>
          <a:p>
            <a:pPr marL="742950" lvl="1" indent="-285750" algn="l">
              <a:buFont typeface="Arial" panose="020B0604020202020204" pitchFamily="34" charset="0"/>
              <a:buChar char="•"/>
            </a:pPr>
            <a:r>
              <a:rPr lang="it-IT" b="0" i="0" dirty="0">
                <a:solidFill>
                  <a:srgbClr val="374151"/>
                </a:solidFill>
                <a:effectLst/>
                <a:latin typeface="Söhne"/>
              </a:rPr>
              <a:t>L'API fetch è nativa di JavaScript e segue uno stile più "basato su promise".</a:t>
            </a:r>
          </a:p>
          <a:p>
            <a:pPr marL="742950" lvl="1" indent="-285750" algn="l">
              <a:buFont typeface="Arial" panose="020B0604020202020204" pitchFamily="34" charset="0"/>
              <a:buChar char="•"/>
            </a:pPr>
            <a:r>
              <a:rPr lang="it-IT" b="0" i="0" dirty="0">
                <a:solidFill>
                  <a:srgbClr val="374151"/>
                </a:solidFill>
                <a:effectLst/>
                <a:latin typeface="Söhne"/>
              </a:rPr>
              <a:t>Richiede più codice per gestire la risposta e gli errori.</a:t>
            </a:r>
          </a:p>
          <a:p>
            <a:pPr algn="l">
              <a:buFont typeface="Arial" panose="020B0604020202020204" pitchFamily="34" charset="0"/>
              <a:buChar char="•"/>
            </a:pPr>
            <a:r>
              <a:rPr lang="it-IT" b="1" i="0" dirty="0">
                <a:solidFill>
                  <a:srgbClr val="374151"/>
                </a:solidFill>
                <a:effectLst/>
                <a:latin typeface="Söhne"/>
              </a:rPr>
              <a:t>Axios:</a:t>
            </a:r>
            <a:endParaRPr lang="it-IT" b="0" i="0" dirty="0">
              <a:solidFill>
                <a:srgbClr val="374151"/>
              </a:solidFill>
              <a:effectLst/>
              <a:latin typeface="Söhne"/>
            </a:endParaRPr>
          </a:p>
          <a:p>
            <a:pPr marL="742950" lvl="1" indent="-285750" algn="l">
              <a:buFont typeface="Arial" panose="020B0604020202020204" pitchFamily="34" charset="0"/>
              <a:buChar char="•"/>
            </a:pPr>
            <a:r>
              <a:rPr lang="it-IT" b="0" i="0" dirty="0">
                <a:solidFill>
                  <a:srgbClr val="374151"/>
                </a:solidFill>
                <a:effectLst/>
                <a:latin typeface="Söhne"/>
              </a:rPr>
              <a:t>Axios fornisce un'interfaccia più semplice e pulita per fare richieste HTTP.</a:t>
            </a:r>
          </a:p>
          <a:p>
            <a:pPr marL="742950" lvl="1" indent="-285750" algn="l">
              <a:buFont typeface="Arial" panose="020B0604020202020204" pitchFamily="34" charset="0"/>
              <a:buChar char="•"/>
            </a:pPr>
            <a:r>
              <a:rPr lang="it-IT" b="0" i="0" dirty="0">
                <a:solidFill>
                  <a:srgbClr val="374151"/>
                </a:solidFill>
                <a:effectLst/>
                <a:latin typeface="Söhne"/>
              </a:rPr>
              <a:t>Utilizza i metodi .then e .catch per gestire le risposte e gli errori in modo più chiaro.</a:t>
            </a:r>
          </a:p>
          <a:p>
            <a:endParaRPr lang="it-IT" dirty="0"/>
          </a:p>
          <a:p>
            <a:pPr algn="l"/>
            <a:r>
              <a:rPr lang="it-IT" b="1" i="0" dirty="0">
                <a:effectLst/>
                <a:latin typeface="Söhne"/>
              </a:rPr>
              <a:t>2. JSON Parsing:</a:t>
            </a:r>
          </a:p>
          <a:p>
            <a:pPr algn="l">
              <a:buFont typeface="Arial" panose="020B0604020202020204" pitchFamily="34" charset="0"/>
              <a:buChar char="•"/>
            </a:pPr>
            <a:r>
              <a:rPr lang="it-IT" b="1" i="0" dirty="0">
                <a:solidFill>
                  <a:srgbClr val="374151"/>
                </a:solidFill>
                <a:effectLst/>
                <a:latin typeface="Söhne"/>
              </a:rPr>
              <a:t>Fetch:</a:t>
            </a:r>
            <a:endParaRPr lang="it-IT" b="0" i="0" dirty="0">
              <a:solidFill>
                <a:srgbClr val="374151"/>
              </a:solidFill>
              <a:effectLst/>
              <a:latin typeface="Söhne"/>
            </a:endParaRPr>
          </a:p>
          <a:p>
            <a:pPr marL="742950" lvl="1" indent="-285750" algn="l">
              <a:buFont typeface="Arial" panose="020B0604020202020204" pitchFamily="34" charset="0"/>
              <a:buChar char="•"/>
            </a:pPr>
            <a:r>
              <a:rPr lang="it-IT" b="0" i="0" dirty="0">
                <a:solidFill>
                  <a:srgbClr val="374151"/>
                </a:solidFill>
                <a:effectLst/>
                <a:latin typeface="Söhne"/>
              </a:rPr>
              <a:t>La conversione del corpo della risposta in formato JSON richiede l'uso di .json().</a:t>
            </a:r>
          </a:p>
          <a:p>
            <a:pPr marL="742950" lvl="1" indent="-285750" algn="l">
              <a:buFont typeface="Arial" panose="020B0604020202020204" pitchFamily="34" charset="0"/>
              <a:buChar char="•"/>
            </a:pPr>
            <a:r>
              <a:rPr lang="it-IT" b="0" i="0" dirty="0">
                <a:solidFill>
                  <a:srgbClr val="374151"/>
                </a:solidFill>
                <a:effectLst/>
                <a:latin typeface="Söhne"/>
              </a:rPr>
              <a:t>Può risultare più verboso.</a:t>
            </a:r>
          </a:p>
          <a:p>
            <a:pPr algn="l">
              <a:buFont typeface="Arial" panose="020B0604020202020204" pitchFamily="34" charset="0"/>
              <a:buChar char="•"/>
            </a:pPr>
            <a:r>
              <a:rPr lang="it-IT" b="1" i="0" dirty="0">
                <a:solidFill>
                  <a:srgbClr val="374151"/>
                </a:solidFill>
                <a:effectLst/>
                <a:latin typeface="Söhne"/>
              </a:rPr>
              <a:t>Axios:</a:t>
            </a:r>
            <a:endParaRPr lang="it-IT" b="0" i="0" dirty="0">
              <a:solidFill>
                <a:srgbClr val="374151"/>
              </a:solidFill>
              <a:effectLst/>
              <a:latin typeface="Söhne"/>
            </a:endParaRPr>
          </a:p>
          <a:p>
            <a:pPr marL="742950" lvl="1" indent="-285750" algn="l">
              <a:buFont typeface="Arial" panose="020B0604020202020204" pitchFamily="34" charset="0"/>
              <a:buChar char="•"/>
            </a:pPr>
            <a:r>
              <a:rPr lang="it-IT" b="0" i="0" dirty="0">
                <a:solidFill>
                  <a:srgbClr val="374151"/>
                </a:solidFill>
                <a:effectLst/>
                <a:latin typeface="Söhne"/>
              </a:rPr>
              <a:t>La conversione del corpo della risposta in JSON è incorporata, quindi non è necessario chiamare un metodo separato.</a:t>
            </a:r>
          </a:p>
          <a:p>
            <a:endParaRPr lang="it-IT" dirty="0"/>
          </a:p>
          <a:p>
            <a:pPr algn="l"/>
            <a:r>
              <a:rPr lang="it-IT" b="1" i="0" dirty="0">
                <a:effectLst/>
                <a:latin typeface="Söhne"/>
              </a:rPr>
              <a:t>3. Compatibilità del Browser:</a:t>
            </a:r>
          </a:p>
          <a:p>
            <a:pPr algn="l">
              <a:buFont typeface="Arial" panose="020B0604020202020204" pitchFamily="34" charset="0"/>
              <a:buChar char="•"/>
            </a:pPr>
            <a:r>
              <a:rPr lang="it-IT" b="1" i="0" dirty="0">
                <a:solidFill>
                  <a:srgbClr val="374151"/>
                </a:solidFill>
                <a:effectLst/>
                <a:latin typeface="Söhne"/>
              </a:rPr>
              <a:t>Fetch:</a:t>
            </a:r>
            <a:endParaRPr lang="it-IT" b="0" i="0" dirty="0">
              <a:solidFill>
                <a:srgbClr val="374151"/>
              </a:solidFill>
              <a:effectLst/>
              <a:latin typeface="Söhne"/>
            </a:endParaRPr>
          </a:p>
          <a:p>
            <a:pPr marL="742950" lvl="1" indent="-285750" algn="l">
              <a:buFont typeface="Arial" panose="020B0604020202020204" pitchFamily="34" charset="0"/>
              <a:buChar char="•"/>
            </a:pPr>
            <a:r>
              <a:rPr lang="it-IT" b="0" i="0" dirty="0">
                <a:solidFill>
                  <a:srgbClr val="374151"/>
                </a:solidFill>
                <a:effectLst/>
                <a:latin typeface="Söhne"/>
              </a:rPr>
              <a:t>Supportato nella maggior parte dei browser moderni, ma potrebbe richiedere il polyfill in alcuni contesti.</a:t>
            </a:r>
          </a:p>
          <a:p>
            <a:pPr algn="l">
              <a:buFont typeface="Arial" panose="020B0604020202020204" pitchFamily="34" charset="0"/>
              <a:buChar char="•"/>
            </a:pPr>
            <a:r>
              <a:rPr lang="it-IT" b="1" i="0" dirty="0">
                <a:solidFill>
                  <a:srgbClr val="374151"/>
                </a:solidFill>
                <a:effectLst/>
                <a:latin typeface="Söhne"/>
              </a:rPr>
              <a:t>Axios:</a:t>
            </a:r>
            <a:endParaRPr lang="it-IT" b="0" i="0" dirty="0">
              <a:solidFill>
                <a:srgbClr val="374151"/>
              </a:solidFill>
              <a:effectLst/>
              <a:latin typeface="Söhne"/>
            </a:endParaRPr>
          </a:p>
          <a:p>
            <a:pPr marL="742950" lvl="1" indent="-285750" algn="l">
              <a:buFont typeface="Arial" panose="020B0604020202020204" pitchFamily="34" charset="0"/>
              <a:buChar char="•"/>
            </a:pPr>
            <a:r>
              <a:rPr lang="it-IT" b="0" i="0" dirty="0">
                <a:solidFill>
                  <a:srgbClr val="374151"/>
                </a:solidFill>
                <a:effectLst/>
                <a:latin typeface="Söhne"/>
              </a:rPr>
              <a:t>Supportato in tutti i principali browser e non richiede polyfill.</a:t>
            </a:r>
          </a:p>
          <a:p>
            <a:pPr marL="742950" lvl="1" indent="-285750" algn="l">
              <a:buFont typeface="Arial" panose="020B0604020202020204" pitchFamily="34" charset="0"/>
              <a:buChar char="•"/>
            </a:pPr>
            <a:endParaRPr lang="it-IT" b="0" i="0" dirty="0">
              <a:solidFill>
                <a:srgbClr val="374151"/>
              </a:solidFill>
              <a:effectLst/>
              <a:latin typeface="Söhne"/>
            </a:endParaRPr>
          </a:p>
          <a:p>
            <a:pPr algn="l"/>
            <a:r>
              <a:rPr lang="it-IT" b="1" i="0" dirty="0">
                <a:effectLst/>
                <a:latin typeface="Söhne"/>
              </a:rPr>
              <a:t>4. Caratteristiche Avanzate:</a:t>
            </a:r>
          </a:p>
          <a:p>
            <a:pPr algn="l">
              <a:buFont typeface="Arial" panose="020B0604020202020204" pitchFamily="34" charset="0"/>
              <a:buChar char="•"/>
            </a:pPr>
            <a:r>
              <a:rPr lang="it-IT" b="1" i="0" dirty="0">
                <a:solidFill>
                  <a:srgbClr val="374151"/>
                </a:solidFill>
                <a:effectLst/>
                <a:latin typeface="Söhne"/>
              </a:rPr>
              <a:t>Fetch:</a:t>
            </a:r>
            <a:endParaRPr lang="it-IT" b="0" i="0" dirty="0">
              <a:solidFill>
                <a:srgbClr val="374151"/>
              </a:solidFill>
              <a:effectLst/>
              <a:latin typeface="Söhne"/>
            </a:endParaRPr>
          </a:p>
          <a:p>
            <a:pPr marL="742950" lvl="1" indent="-285750" algn="l">
              <a:buFont typeface="Arial" panose="020B0604020202020204" pitchFamily="34" charset="0"/>
              <a:buChar char="•"/>
            </a:pPr>
            <a:r>
              <a:rPr lang="it-IT" b="0" i="0" dirty="0">
                <a:solidFill>
                  <a:srgbClr val="374151"/>
                </a:solidFill>
                <a:effectLst/>
                <a:latin typeface="Söhne"/>
              </a:rPr>
              <a:t>fetch fornisce funzionalità di base per fare richieste HTTP.</a:t>
            </a:r>
          </a:p>
          <a:p>
            <a:pPr algn="l">
              <a:buFont typeface="Arial" panose="020B0604020202020204" pitchFamily="34" charset="0"/>
              <a:buChar char="•"/>
            </a:pPr>
            <a:r>
              <a:rPr lang="it-IT" b="1" i="0" dirty="0">
                <a:solidFill>
                  <a:srgbClr val="374151"/>
                </a:solidFill>
                <a:effectLst/>
                <a:latin typeface="Söhne"/>
              </a:rPr>
              <a:t>Axios:</a:t>
            </a:r>
            <a:endParaRPr lang="it-IT" b="0" i="0" dirty="0">
              <a:solidFill>
                <a:srgbClr val="374151"/>
              </a:solidFill>
              <a:effectLst/>
              <a:latin typeface="Söhne"/>
            </a:endParaRPr>
          </a:p>
          <a:p>
            <a:pPr marL="742950" lvl="1" indent="-285750" algn="l">
              <a:buFont typeface="Arial" panose="020B0604020202020204" pitchFamily="34" charset="0"/>
              <a:buChar char="•"/>
            </a:pPr>
            <a:r>
              <a:rPr lang="it-IT" b="0" i="0" dirty="0">
                <a:solidFill>
                  <a:srgbClr val="374151"/>
                </a:solidFill>
                <a:effectLst/>
                <a:latin typeface="Söhne"/>
              </a:rPr>
              <a:t>Axios fornisce funzionalità aggiuntive come la possibilità di creare richieste simultanee, la gestione semplificata dei dati di risposta e la configurazione globale.</a:t>
            </a:r>
          </a:p>
          <a:p>
            <a:pPr marL="457200" lvl="1" indent="0" algn="l">
              <a:buFont typeface="Arial" panose="020B0604020202020204" pitchFamily="34" charset="0"/>
              <a:buNone/>
            </a:pPr>
            <a:endParaRPr lang="it-IT" b="0" i="0" dirty="0">
              <a:solidFill>
                <a:srgbClr val="374151"/>
              </a:solidFill>
              <a:effectLst/>
              <a:latin typeface="Söhne"/>
            </a:endParaRPr>
          </a:p>
          <a:p>
            <a:pPr marL="457200" lvl="1" indent="0" algn="l">
              <a:buFont typeface="Arial" panose="020B0604020202020204" pitchFamily="34" charset="0"/>
              <a:buNone/>
            </a:pPr>
            <a:endParaRPr lang="it-IT" b="0" i="0" dirty="0">
              <a:solidFill>
                <a:srgbClr val="374151"/>
              </a:solidFill>
              <a:effectLst/>
              <a:latin typeface="Söhne"/>
            </a:endParaRPr>
          </a:p>
          <a:p>
            <a:pPr marL="457200" lvl="1" indent="0" algn="l">
              <a:buFont typeface="Arial" panose="020B0604020202020204" pitchFamily="34" charset="0"/>
              <a:buNone/>
            </a:pPr>
            <a:endParaRPr lang="it-IT" b="0" i="0" dirty="0">
              <a:solidFill>
                <a:srgbClr val="374151"/>
              </a:solidFill>
              <a:effectLst/>
              <a:latin typeface="Söhne"/>
            </a:endParaRPr>
          </a:p>
          <a:p>
            <a:pPr marL="457200" lvl="1" indent="0" algn="l">
              <a:buFont typeface="Arial" panose="020B0604020202020204" pitchFamily="34" charset="0"/>
              <a:buNone/>
            </a:pPr>
            <a:r>
              <a:rPr lang="it-IT" b="0" i="0" dirty="0">
                <a:solidFill>
                  <a:srgbClr val="374151"/>
                </a:solidFill>
                <a:effectLst/>
                <a:latin typeface="Söhne"/>
              </a:rPr>
              <a:t>In generale, se hai bisogno di una soluzione più semplice e più intuitiva per gestire le richieste HTTP, Axios è spesso preferito. Tuttavia, </a:t>
            </a:r>
            <a:r>
              <a:rPr lang="it-IT" dirty="0"/>
              <a:t>fetch</a:t>
            </a:r>
            <a:r>
              <a:rPr lang="it-IT" b="0" i="0" dirty="0">
                <a:solidFill>
                  <a:srgbClr val="374151"/>
                </a:solidFill>
                <a:effectLst/>
                <a:latin typeface="Söhne"/>
              </a:rPr>
              <a:t> è una soluzione nativa che potrebbe essere sufficiente per alcune situazioni più semplici o in progetti che mirano a ridurre le dipendenze esterne.</a:t>
            </a:r>
          </a:p>
          <a:p>
            <a:pPr marL="742950" lvl="1" indent="-285750" algn="l">
              <a:buFont typeface="Arial" panose="020B0604020202020204" pitchFamily="34" charset="0"/>
              <a:buChar char="•"/>
            </a:pPr>
            <a:endParaRPr lang="it-IT" b="0" i="0" dirty="0">
              <a:solidFill>
                <a:srgbClr val="374151"/>
              </a:solidFill>
              <a:effectLst/>
              <a:latin typeface="Söhne"/>
            </a:endParaRPr>
          </a:p>
          <a:p>
            <a:endParaRPr lang="it-IT" dirty="0"/>
          </a:p>
        </p:txBody>
      </p:sp>
      <p:sp>
        <p:nvSpPr>
          <p:cNvPr id="4" name="Segnaposto numero diapositiva 3"/>
          <p:cNvSpPr>
            <a:spLocks noGrp="1"/>
          </p:cNvSpPr>
          <p:nvPr>
            <p:ph type="sldNum" sz="quarter" idx="5"/>
          </p:nvPr>
        </p:nvSpPr>
        <p:spPr/>
        <p:txBody>
          <a:bodyPr/>
          <a:lstStyle/>
          <a:p>
            <a:fld id="{F98511EC-80BF-45A4-9CE8-3BE613647E16}" type="slidenum">
              <a:rPr lang="it-IT" smtClean="0"/>
              <a:t>36</a:t>
            </a:fld>
            <a:endParaRPr lang="it-IT"/>
          </a:p>
        </p:txBody>
      </p:sp>
    </p:spTree>
    <p:extLst>
      <p:ext uri="{BB962C8B-B14F-4D97-AF65-F5344CB8AC3E}">
        <p14:creationId xmlns:p14="http://schemas.microsoft.com/office/powerpoint/2010/main" val="303667273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b="0" i="0" dirty="0">
                <a:solidFill>
                  <a:srgbClr val="374151"/>
                </a:solidFill>
                <a:effectLst/>
                <a:latin typeface="Söhne"/>
              </a:rPr>
              <a:t>La navigazione tra pagine in un sito web classico e tradizionale avviene attraverso l'uso di collegamenti ipertestuali (link) e la struttura gerarchica delle pagine. </a:t>
            </a:r>
          </a:p>
          <a:p>
            <a:r>
              <a:rPr lang="it-IT" b="0" i="0" dirty="0">
                <a:solidFill>
                  <a:srgbClr val="374151"/>
                </a:solidFill>
                <a:effectLst/>
                <a:latin typeface="Söhne"/>
              </a:rPr>
              <a:t>La navigazione tradizionale server-side e client-side si riferisce a come vengono gestite le richieste e le risposte durante l'interazione tra il browser del client e il server web. Ecco una spiegazione delle due modalità:</a:t>
            </a:r>
          </a:p>
          <a:p>
            <a:endParaRPr lang="it-IT" b="0" i="0" dirty="0">
              <a:solidFill>
                <a:srgbClr val="374151"/>
              </a:solidFill>
              <a:effectLst/>
              <a:latin typeface="Söhne"/>
            </a:endParaRPr>
          </a:p>
          <a:p>
            <a:r>
              <a:rPr lang="en-US" b="1" i="0" dirty="0">
                <a:effectLst/>
                <a:latin typeface="Söhne"/>
              </a:rPr>
              <a:t>Server-Side:</a:t>
            </a:r>
            <a:endParaRPr lang="it-IT" b="0" i="0" dirty="0">
              <a:solidFill>
                <a:srgbClr val="374151"/>
              </a:solidFill>
              <a:effectLst/>
              <a:latin typeface="Söhne"/>
            </a:endParaRPr>
          </a:p>
          <a:p>
            <a:pPr algn="l">
              <a:buFont typeface="Arial" panose="020B0604020202020204" pitchFamily="34" charset="0"/>
              <a:buChar char="•"/>
            </a:pPr>
            <a:r>
              <a:rPr lang="it-IT" b="1" i="0" dirty="0">
                <a:solidFill>
                  <a:srgbClr val="374151"/>
                </a:solidFill>
                <a:effectLst/>
                <a:latin typeface="Söhne"/>
              </a:rPr>
              <a:t>Richiesta del client:</a:t>
            </a:r>
            <a:r>
              <a:rPr lang="it-IT" b="0" i="0" dirty="0">
                <a:solidFill>
                  <a:srgbClr val="374151"/>
                </a:solidFill>
                <a:effectLst/>
                <a:latin typeface="Söhne"/>
              </a:rPr>
              <a:t> Quando un utente fa clic su un collegamento o inserisce un URL nel browser, viene inviata una richiesta HTTP al server.</a:t>
            </a:r>
          </a:p>
          <a:p>
            <a:pPr algn="l">
              <a:buFont typeface="Arial" panose="020B0604020202020204" pitchFamily="34" charset="0"/>
              <a:buChar char="•"/>
            </a:pPr>
            <a:r>
              <a:rPr lang="it-IT" b="1" i="0" dirty="0">
                <a:solidFill>
                  <a:srgbClr val="374151"/>
                </a:solidFill>
                <a:effectLst/>
                <a:latin typeface="Söhne"/>
              </a:rPr>
              <a:t>Elaborazione lato server:</a:t>
            </a:r>
            <a:r>
              <a:rPr lang="it-IT" b="0" i="0" dirty="0">
                <a:solidFill>
                  <a:srgbClr val="374151"/>
                </a:solidFill>
                <a:effectLst/>
                <a:latin typeface="Söhne"/>
              </a:rPr>
              <a:t> Il server elabora la richiesta e determina quale risorsa o pagina deve essere restituita al client. Questo coinvolge spesso la generazione dinamica del contenuto in base ai dati dal server, ad esempio, l'esecuzione di codice lato server (come PHP, Python, Ruby) per creare la pagina.</a:t>
            </a:r>
          </a:p>
          <a:p>
            <a:pPr algn="l">
              <a:buFont typeface="Arial" panose="020B0604020202020204" pitchFamily="34" charset="0"/>
              <a:buChar char="•"/>
            </a:pPr>
            <a:r>
              <a:rPr lang="it-IT" b="1" i="0" dirty="0">
                <a:solidFill>
                  <a:srgbClr val="374151"/>
                </a:solidFill>
                <a:effectLst/>
                <a:latin typeface="Söhne"/>
              </a:rPr>
              <a:t>Risposta del server:</a:t>
            </a:r>
            <a:r>
              <a:rPr lang="it-IT" b="0" i="0" dirty="0">
                <a:solidFill>
                  <a:srgbClr val="374151"/>
                </a:solidFill>
                <a:effectLst/>
                <a:latin typeface="Söhne"/>
              </a:rPr>
              <a:t> Il server invia la pagina HTML completa al browser del client come risposta alla richiesta. Questa pagina può includere sia la struttura HTML che il contenuto.</a:t>
            </a:r>
          </a:p>
          <a:p>
            <a:pPr algn="l">
              <a:buFont typeface="Arial" panose="020B0604020202020204" pitchFamily="34" charset="0"/>
              <a:buChar char="•"/>
            </a:pPr>
            <a:endParaRPr lang="it-IT" b="0" i="0" dirty="0">
              <a:solidFill>
                <a:srgbClr val="374151"/>
              </a:solidFill>
              <a:effectLst/>
              <a:latin typeface="Söhne"/>
            </a:endParaRPr>
          </a:p>
          <a:p>
            <a:pPr algn="l">
              <a:buFont typeface="Arial" panose="020B0604020202020204" pitchFamily="34" charset="0"/>
              <a:buNone/>
            </a:pPr>
            <a:r>
              <a:rPr lang="en-US" b="1" i="0" dirty="0">
                <a:effectLst/>
                <a:latin typeface="Söhne"/>
              </a:rPr>
              <a:t>Client-Side:</a:t>
            </a:r>
            <a:endParaRPr lang="it-IT" b="0" i="0" dirty="0">
              <a:solidFill>
                <a:srgbClr val="374151"/>
              </a:solidFill>
              <a:effectLst/>
              <a:latin typeface="Söhne"/>
            </a:endParaRPr>
          </a:p>
          <a:p>
            <a:pPr algn="l">
              <a:buFont typeface="Arial" panose="020B0604020202020204" pitchFamily="34" charset="0"/>
              <a:buChar char="•"/>
            </a:pPr>
            <a:r>
              <a:rPr lang="it-IT" b="1" i="0" dirty="0">
                <a:solidFill>
                  <a:srgbClr val="374151"/>
                </a:solidFill>
                <a:effectLst/>
                <a:latin typeface="Söhne"/>
              </a:rPr>
              <a:t>Richiesta del client:</a:t>
            </a:r>
            <a:r>
              <a:rPr lang="it-IT" b="0" i="0" dirty="0">
                <a:solidFill>
                  <a:srgbClr val="374151"/>
                </a:solidFill>
                <a:effectLst/>
                <a:latin typeface="Söhne"/>
              </a:rPr>
              <a:t> Alcune o tutte le risorse necessarie (come HTML, CSS, JavaScript) vengono caricate al momento della prima richiesta al server. Il server può restituire una pagina iniziale o un'applicazione web di base.</a:t>
            </a:r>
          </a:p>
          <a:p>
            <a:pPr algn="l">
              <a:buFont typeface="Arial" panose="020B0604020202020204" pitchFamily="34" charset="0"/>
              <a:buChar char="•"/>
            </a:pPr>
            <a:r>
              <a:rPr lang="it-IT" b="1" i="0" dirty="0">
                <a:solidFill>
                  <a:srgbClr val="374151"/>
                </a:solidFill>
                <a:effectLst/>
                <a:latin typeface="Söhne"/>
              </a:rPr>
              <a:t>Elaborazione lato client:</a:t>
            </a:r>
            <a:r>
              <a:rPr lang="it-IT" b="0" i="0" dirty="0">
                <a:solidFill>
                  <a:srgbClr val="374151"/>
                </a:solidFill>
                <a:effectLst/>
                <a:latin typeface="Söhne"/>
              </a:rPr>
              <a:t> Quando l'utente interagisce con il sito (ad esempio, facendo clic su un link), il browser del client utilizza JavaScript per gestire l'evento e aprire eventualmente una nuova pagina o caricare nuovi dati senza dover richiedere nuovamente al server una pagina completa.</a:t>
            </a:r>
          </a:p>
          <a:p>
            <a:pPr algn="l">
              <a:buFont typeface="Arial" panose="020B0604020202020204" pitchFamily="34" charset="0"/>
              <a:buChar char="•"/>
            </a:pPr>
            <a:r>
              <a:rPr lang="it-IT" b="1" i="0" dirty="0">
                <a:solidFill>
                  <a:srgbClr val="374151"/>
                </a:solidFill>
                <a:effectLst/>
                <a:latin typeface="Söhne"/>
              </a:rPr>
              <a:t>Richieste AJAX:</a:t>
            </a:r>
            <a:r>
              <a:rPr lang="it-IT" b="0" i="0" dirty="0">
                <a:solidFill>
                  <a:srgbClr val="374151"/>
                </a:solidFill>
                <a:effectLst/>
                <a:latin typeface="Söhne"/>
              </a:rPr>
              <a:t> Le richieste asincrone (AJAX) consentono al client di inviare richieste al server e ricevere dati senza dover ricaricare l'intera pagina. Questo può migliorare l'esperienza utente, poiché solo parti specifiche della pagina possono essere aggiornate dinamicamente.</a:t>
            </a:r>
          </a:p>
          <a:p>
            <a:pPr algn="l">
              <a:buFont typeface="Arial" panose="020B0604020202020204" pitchFamily="34" charset="0"/>
              <a:buNone/>
            </a:pPr>
            <a:endParaRPr lang="it-IT" b="0" i="0" dirty="0">
              <a:solidFill>
                <a:srgbClr val="374151"/>
              </a:solidFill>
              <a:effectLst/>
              <a:latin typeface="Söhne"/>
            </a:endParaRPr>
          </a:p>
          <a:p>
            <a:pPr algn="l">
              <a:buFont typeface="Arial" panose="020B0604020202020204" pitchFamily="34" charset="0"/>
              <a:buNone/>
            </a:pPr>
            <a:r>
              <a:rPr lang="it-IT" b="0" i="0" dirty="0">
                <a:solidFill>
                  <a:srgbClr val="374151"/>
                </a:solidFill>
                <a:effectLst/>
                <a:latin typeface="Söhne"/>
              </a:rPr>
              <a:t>In breve, nella navigazione tradizionale server-side, la maggior parte del lavoro avviene sul server, che genera e invia pagine complete al client. </a:t>
            </a:r>
          </a:p>
          <a:p>
            <a:endParaRPr lang="en-US" dirty="0"/>
          </a:p>
        </p:txBody>
      </p:sp>
      <p:sp>
        <p:nvSpPr>
          <p:cNvPr id="4" name="Slide Number Placeholder 3"/>
          <p:cNvSpPr>
            <a:spLocks noGrp="1"/>
          </p:cNvSpPr>
          <p:nvPr>
            <p:ph type="sldNum" sz="quarter" idx="5"/>
          </p:nvPr>
        </p:nvSpPr>
        <p:spPr/>
        <p:txBody>
          <a:bodyPr/>
          <a:lstStyle/>
          <a:p>
            <a:fld id="{F98511EC-80BF-45A4-9CE8-3BE613647E16}" type="slidenum">
              <a:rPr lang="it-IT" smtClean="0"/>
              <a:t>37</a:t>
            </a:fld>
            <a:endParaRPr lang="it-IT"/>
          </a:p>
        </p:txBody>
      </p:sp>
    </p:spTree>
    <p:extLst>
      <p:ext uri="{BB962C8B-B14F-4D97-AF65-F5344CB8AC3E}">
        <p14:creationId xmlns:p14="http://schemas.microsoft.com/office/powerpoint/2010/main" val="194308257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b="0" i="0" dirty="0">
                <a:solidFill>
                  <a:srgbClr val="374151"/>
                </a:solidFill>
                <a:effectLst/>
                <a:latin typeface="Söhne"/>
              </a:rPr>
              <a:t>Una Single Page Application (SPA) naviga in modo diverso rispetto a un'applicazione web tradizionale. Mentre nelle applicazioni tradizionali si ottiene una nuova pagina dal server per ogni richiesta o navigazione, una SPA carica una singola pagina HTML all'inizio e successivamente aggiorna dinamicamente il contenuto della pagina senza dover ricaricare completamente la pagina dal server. Ecco come funziona generalmente la navigazione in una SPA:</a:t>
            </a:r>
          </a:p>
          <a:p>
            <a:endParaRPr lang="it-IT" b="0" i="0" dirty="0">
              <a:solidFill>
                <a:srgbClr val="374151"/>
              </a:solidFill>
              <a:effectLst/>
              <a:latin typeface="Söhne"/>
            </a:endParaRPr>
          </a:p>
          <a:p>
            <a:pPr algn="l"/>
            <a:r>
              <a:rPr lang="it-IT" b="1" i="0" dirty="0">
                <a:solidFill>
                  <a:srgbClr val="374151"/>
                </a:solidFill>
                <a:effectLst/>
                <a:latin typeface="Söhne"/>
              </a:rPr>
              <a:t>Caricamento iniziale:</a:t>
            </a:r>
            <a:endParaRPr lang="it-IT" b="0" i="0" dirty="0">
              <a:solidFill>
                <a:srgbClr val="374151"/>
              </a:solidFill>
              <a:effectLst/>
              <a:latin typeface="Söhne"/>
            </a:endParaRPr>
          </a:p>
          <a:p>
            <a:pPr algn="l">
              <a:buFont typeface="Arial" panose="020B0604020202020204" pitchFamily="34" charset="0"/>
              <a:buChar char="•"/>
            </a:pPr>
            <a:r>
              <a:rPr lang="it-IT" b="0" i="0" dirty="0">
                <a:solidFill>
                  <a:srgbClr val="374151"/>
                </a:solidFill>
                <a:effectLst/>
                <a:latin typeface="Söhne"/>
              </a:rPr>
              <a:t>Quando un utente accede a una SPA, viene caricata una singola pagina HTML iniziale dal server. Questa pagina contiene generalmente l'interfaccia utente di base, il codice JavaScript e le richieste per recuperare i dati necessari.</a:t>
            </a:r>
          </a:p>
          <a:p>
            <a:pPr algn="l">
              <a:buFont typeface="+mj-lt"/>
              <a:buNone/>
            </a:pPr>
            <a:r>
              <a:rPr lang="it-IT" b="1" i="0" dirty="0">
                <a:solidFill>
                  <a:srgbClr val="374151"/>
                </a:solidFill>
                <a:effectLst/>
                <a:latin typeface="Söhne"/>
              </a:rPr>
              <a:t>Interazione utente:</a:t>
            </a:r>
            <a:endParaRPr lang="it-IT" b="0" i="0" dirty="0">
              <a:solidFill>
                <a:srgbClr val="374151"/>
              </a:solidFill>
              <a:effectLst/>
              <a:latin typeface="Söhne"/>
            </a:endParaRPr>
          </a:p>
          <a:p>
            <a:pPr algn="l">
              <a:buFont typeface="+mj-lt"/>
              <a:buNone/>
            </a:pPr>
            <a:r>
              <a:rPr lang="it-IT" b="0" i="0" dirty="0">
                <a:solidFill>
                  <a:srgbClr val="374151"/>
                </a:solidFill>
                <a:effectLst/>
                <a:latin typeface="Söhne"/>
              </a:rPr>
              <a:t>- L'utente interagisce con la pagina, ad esempio facendo clic su un link o utilizzando un pulsante</a:t>
            </a:r>
          </a:p>
          <a:p>
            <a:pPr algn="l">
              <a:buFont typeface="+mj-lt"/>
              <a:buNone/>
            </a:pPr>
            <a:r>
              <a:rPr lang="it-IT" b="1" i="0" dirty="0">
                <a:solidFill>
                  <a:srgbClr val="374151"/>
                </a:solidFill>
                <a:effectLst/>
                <a:latin typeface="Söhne"/>
              </a:rPr>
              <a:t>Navigazione senza ricaricare la pagina:</a:t>
            </a:r>
            <a:r>
              <a:rPr lang="it-IT" b="0" i="0" dirty="0">
                <a:solidFill>
                  <a:srgbClr val="374151"/>
                </a:solidFill>
                <a:effectLst/>
                <a:latin typeface="Söhne"/>
              </a:rPr>
              <a:t> </a:t>
            </a:r>
          </a:p>
          <a:p>
            <a:pPr algn="l">
              <a:buFont typeface="+mj-lt"/>
              <a:buNone/>
            </a:pPr>
            <a:r>
              <a:rPr lang="it-IT" b="0" i="0" dirty="0">
                <a:solidFill>
                  <a:srgbClr val="374151"/>
                </a:solidFill>
                <a:effectLst/>
                <a:latin typeface="Söhne"/>
              </a:rPr>
              <a:t> - Invece di richiedere una nuova pagina al server, la SPA può inviare richieste asincrone al server e ricevere solo i dati necessari. Con i dati ottenuti, la SPA può quindi aggiornare dinamicamente il contenuto della pagina senza richiedere un nuovo caricamento completo.</a:t>
            </a:r>
          </a:p>
          <a:p>
            <a:pPr algn="l">
              <a:buFont typeface="+mj-lt"/>
              <a:buNone/>
            </a:pPr>
            <a:r>
              <a:rPr lang="it-IT" b="1" i="0" dirty="0">
                <a:solidFill>
                  <a:srgbClr val="374151"/>
                </a:solidFill>
                <a:effectLst/>
                <a:latin typeface="Söhne"/>
              </a:rPr>
              <a:t>Cambio di URL senza ricaricare:</a:t>
            </a:r>
            <a:endParaRPr lang="it-IT" b="0" i="0" dirty="0">
              <a:solidFill>
                <a:srgbClr val="374151"/>
              </a:solidFill>
              <a:effectLst/>
              <a:latin typeface="Söhne"/>
            </a:endParaRPr>
          </a:p>
          <a:p>
            <a:pPr algn="l">
              <a:buFont typeface="+mj-lt"/>
              <a:buNone/>
            </a:pPr>
            <a:r>
              <a:rPr lang="it-IT" b="0" i="0" dirty="0">
                <a:solidFill>
                  <a:srgbClr val="374151"/>
                </a:solidFill>
                <a:effectLst/>
                <a:latin typeface="Söhne"/>
              </a:rPr>
              <a:t>- La navigazione tra diverse "pagine" può essere gestita senza dover cambiare fisicamente la pagina HTML completa. Ciò può essere ottenuto attraverso il cambiamento dinamico dell'URL senza richiedere una richiesta HTTP completa al server. Il meccanismo di navigazione del browser (history API) può essere utilizzato per gestire il cambio di URL in modo da consentire anche il ritorno indietro e l'inoltro del browser.</a:t>
            </a:r>
          </a:p>
          <a:p>
            <a:pPr algn="l">
              <a:buFont typeface="+mj-lt"/>
              <a:buNone/>
            </a:pPr>
            <a:r>
              <a:rPr lang="it-IT" b="1" i="0" dirty="0">
                <a:solidFill>
                  <a:srgbClr val="374151"/>
                </a:solidFill>
                <a:effectLst/>
                <a:latin typeface="Söhne"/>
              </a:rPr>
              <a:t>Caricamento dinamico dei componenti:</a:t>
            </a:r>
            <a:r>
              <a:rPr lang="it-IT" b="0" i="0" dirty="0">
                <a:solidFill>
                  <a:srgbClr val="374151"/>
                </a:solidFill>
                <a:effectLst/>
                <a:latin typeface="Söhne"/>
              </a:rPr>
              <a:t> </a:t>
            </a:r>
          </a:p>
          <a:p>
            <a:pPr algn="l">
              <a:buFont typeface="+mj-lt"/>
              <a:buNone/>
            </a:pPr>
            <a:r>
              <a:rPr lang="it-IT" b="0" i="0" dirty="0">
                <a:solidFill>
                  <a:srgbClr val="374151"/>
                </a:solidFill>
                <a:effectLst/>
                <a:latin typeface="Söhne"/>
              </a:rPr>
              <a:t>- Le SPA suddividono l'interfaccia utente in componenti modulari. Quando è necessario visualizzare nuovi dati o nuove sezioni, la SPA può richiedere solo i componenti specifici o i dati necessari al server, evitando di dover ricaricare l'intera pagina.</a:t>
            </a:r>
          </a:p>
          <a:p>
            <a:endParaRPr lang="en-US" dirty="0"/>
          </a:p>
        </p:txBody>
      </p:sp>
      <p:sp>
        <p:nvSpPr>
          <p:cNvPr id="4" name="Slide Number Placeholder 3"/>
          <p:cNvSpPr>
            <a:spLocks noGrp="1"/>
          </p:cNvSpPr>
          <p:nvPr>
            <p:ph type="sldNum" sz="quarter" idx="5"/>
          </p:nvPr>
        </p:nvSpPr>
        <p:spPr/>
        <p:txBody>
          <a:bodyPr/>
          <a:lstStyle/>
          <a:p>
            <a:fld id="{F98511EC-80BF-45A4-9CE8-3BE613647E16}" type="slidenum">
              <a:rPr lang="it-IT" smtClean="0"/>
              <a:t>38</a:t>
            </a:fld>
            <a:endParaRPr lang="it-IT"/>
          </a:p>
        </p:txBody>
      </p:sp>
    </p:spTree>
    <p:extLst>
      <p:ext uri="{BB962C8B-B14F-4D97-AF65-F5344CB8AC3E}">
        <p14:creationId xmlns:p14="http://schemas.microsoft.com/office/powerpoint/2010/main" val="287195333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b="1" i="0" dirty="0">
                <a:solidFill>
                  <a:srgbClr val="384764"/>
                </a:solidFill>
                <a:effectLst/>
                <a:latin typeface="Open Sans" panose="020B0606030504020204" pitchFamily="34" charset="0"/>
              </a:rPr>
              <a:t>React Router</a:t>
            </a:r>
            <a:r>
              <a:rPr lang="it-IT" b="0" i="0" dirty="0">
                <a:solidFill>
                  <a:srgbClr val="384764"/>
                </a:solidFill>
                <a:effectLst/>
                <a:latin typeface="Open Sans" panose="020B0606030504020204" pitchFamily="34" charset="0"/>
              </a:rPr>
              <a:t> è una libreria che permette di creare applicazioni React con più pagine in cui la transizione fra una pagina e l'altra avviene in maniera dinamica tramite Javascript, senza dover ogni volta ricaricare la pagina.</a:t>
            </a:r>
          </a:p>
          <a:p>
            <a:r>
              <a:rPr lang="it-IT" b="0" i="0" dirty="0">
                <a:solidFill>
                  <a:srgbClr val="384764"/>
                </a:solidFill>
                <a:effectLst/>
                <a:latin typeface="Open Sans" panose="020B0606030504020204" pitchFamily="34" charset="0"/>
              </a:rPr>
              <a:t>Questa è certamente una delle funzionalità indispensabili per una Single Page Application</a:t>
            </a:r>
          </a:p>
          <a:p>
            <a:r>
              <a:rPr lang="it-IT" b="0" i="0" dirty="0">
                <a:solidFill>
                  <a:srgbClr val="384764"/>
                </a:solidFill>
                <a:effectLst/>
                <a:latin typeface="Open Sans" panose="020B0606030504020204" pitchFamily="34" charset="0"/>
              </a:rPr>
              <a:t>Possiamo iniziare a includere React Router nei nostri progetti. Ovviamente, come avete già immaginato, basterà aggiungere la libreria tra le dipendenze del nostro progetto all'interno del file package.json. E per far questo ci occorrerà semplicemente eseguire il comando </a:t>
            </a:r>
            <a:r>
              <a:rPr lang="it-IT" b="1" i="0" dirty="0">
                <a:solidFill>
                  <a:srgbClr val="384764"/>
                </a:solidFill>
                <a:effectLst/>
                <a:latin typeface="Open Sans" panose="020B0606030504020204" pitchFamily="34" charset="0"/>
              </a:rPr>
              <a:t>npm install</a:t>
            </a:r>
            <a:r>
              <a:rPr lang="it-IT" b="0" i="0" dirty="0">
                <a:solidFill>
                  <a:srgbClr val="384764"/>
                </a:solidFill>
                <a:effectLst/>
                <a:latin typeface="Open Sans" panose="020B0606030504020204" pitchFamily="34" charset="0"/>
              </a:rPr>
              <a:t> nella directory base del nostra applicazione.</a:t>
            </a:r>
            <a:endParaRPr lang="en-US" dirty="0"/>
          </a:p>
        </p:txBody>
      </p:sp>
      <p:sp>
        <p:nvSpPr>
          <p:cNvPr id="4" name="Slide Number Placeholder 3"/>
          <p:cNvSpPr>
            <a:spLocks noGrp="1"/>
          </p:cNvSpPr>
          <p:nvPr>
            <p:ph type="sldNum" sz="quarter" idx="5"/>
          </p:nvPr>
        </p:nvSpPr>
        <p:spPr/>
        <p:txBody>
          <a:bodyPr/>
          <a:lstStyle/>
          <a:p>
            <a:fld id="{F98511EC-80BF-45A4-9CE8-3BE613647E16}" type="slidenum">
              <a:rPr lang="it-IT" smtClean="0"/>
              <a:t>39</a:t>
            </a:fld>
            <a:endParaRPr lang="it-IT"/>
          </a:p>
        </p:txBody>
      </p:sp>
    </p:spTree>
    <p:extLst>
      <p:ext uri="{BB962C8B-B14F-4D97-AF65-F5344CB8AC3E}">
        <p14:creationId xmlns:p14="http://schemas.microsoft.com/office/powerpoint/2010/main" val="372293203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b="0" i="0" dirty="0">
                <a:solidFill>
                  <a:srgbClr val="374151"/>
                </a:solidFill>
                <a:effectLst/>
                <a:latin typeface="Söhne"/>
              </a:rPr>
              <a:t>React utilizza il routing basato sul browser. Uno degli approcci comuni per gestire il routing in React è utilizzare la libreria </a:t>
            </a:r>
            <a:r>
              <a:rPr lang="it-IT" dirty="0"/>
              <a:t>react-router-dom</a:t>
            </a:r>
          </a:p>
          <a:p>
            <a:endParaRPr lang="it-IT" dirty="0"/>
          </a:p>
          <a:p>
            <a:pPr algn="l"/>
            <a:r>
              <a:rPr lang="it-IT" b="0" i="0" dirty="0">
                <a:solidFill>
                  <a:srgbClr val="374151"/>
                </a:solidFill>
                <a:effectLst/>
                <a:latin typeface="Söhne"/>
              </a:rPr>
              <a:t>In questo esempio:</a:t>
            </a:r>
          </a:p>
          <a:p>
            <a:pPr algn="l">
              <a:buFont typeface="Arial" panose="020B0604020202020204" pitchFamily="34" charset="0"/>
              <a:buChar char="•"/>
            </a:pPr>
            <a:r>
              <a:rPr lang="it-IT" b="0" i="0" dirty="0">
                <a:solidFill>
                  <a:srgbClr val="374151"/>
                </a:solidFill>
                <a:effectLst/>
                <a:latin typeface="Söhne"/>
              </a:rPr>
              <a:t>BrowserRouter è utilizzato per avvolgere l'applicazione e fornire il contesto del router. È come se delimitasse il codice che contine tutte le rotte della SPA</a:t>
            </a:r>
          </a:p>
          <a:p>
            <a:pPr algn="l">
              <a:buFont typeface="Arial" panose="020B0604020202020204" pitchFamily="34" charset="0"/>
              <a:buChar char="•"/>
            </a:pPr>
            <a:r>
              <a:rPr lang="it-IT" b="0" i="0" dirty="0">
                <a:solidFill>
                  <a:srgbClr val="374151"/>
                </a:solidFill>
                <a:effectLst/>
                <a:latin typeface="Söhne"/>
              </a:rPr>
              <a:t>Route definisce quali componenti caricare in base all'URL corrente. E queste sono le rotte vere e proprie. L’attributo path, </a:t>
            </a:r>
            <a:r>
              <a:rPr lang="it-IT" b="0" i="0" dirty="0">
                <a:solidFill>
                  <a:srgbClr val="384764"/>
                </a:solidFill>
                <a:effectLst/>
                <a:latin typeface="Open Sans" panose="020B0606030504020204" pitchFamily="34" charset="0"/>
              </a:rPr>
              <a:t>indica per quale URL deve essere mostrato un certo componente. L’attributo element invece mi sta ad indicare quale componente devo caricare a quella rotta</a:t>
            </a:r>
            <a:endParaRPr lang="it-IT" b="0" i="0" dirty="0">
              <a:solidFill>
                <a:srgbClr val="374151"/>
              </a:solidFill>
              <a:effectLst/>
              <a:latin typeface="Söhne"/>
            </a:endParaRPr>
          </a:p>
          <a:p>
            <a:pPr algn="l"/>
            <a:r>
              <a:rPr lang="it-IT" b="0" i="0" dirty="0">
                <a:solidFill>
                  <a:srgbClr val="374151"/>
                </a:solidFill>
                <a:effectLst/>
                <a:latin typeface="Söhne"/>
              </a:rPr>
              <a:t>Quando visiti /, verrà visualizzato il componente Home, e quando visiti /about, verrà visualizzato il componente About.</a:t>
            </a:r>
          </a:p>
          <a:p>
            <a:pPr algn="l"/>
            <a:r>
              <a:rPr lang="it-IT" b="0" i="0" dirty="0">
                <a:solidFill>
                  <a:srgbClr val="374151"/>
                </a:solidFill>
                <a:effectLst/>
                <a:latin typeface="Söhne"/>
              </a:rPr>
              <a:t>Questo è solo un esempio di base di come potresti impostare il routing in un'app React utilizzando react-router-dom. Puoi estendere questa struttura in base alle esigenze specifiche del tuo progetto.</a:t>
            </a:r>
          </a:p>
          <a:p>
            <a:endParaRPr lang="en-US" dirty="0"/>
          </a:p>
        </p:txBody>
      </p:sp>
      <p:sp>
        <p:nvSpPr>
          <p:cNvPr id="4" name="Slide Number Placeholder 3"/>
          <p:cNvSpPr>
            <a:spLocks noGrp="1"/>
          </p:cNvSpPr>
          <p:nvPr>
            <p:ph type="sldNum" sz="quarter" idx="5"/>
          </p:nvPr>
        </p:nvSpPr>
        <p:spPr/>
        <p:txBody>
          <a:bodyPr/>
          <a:lstStyle/>
          <a:p>
            <a:fld id="{F98511EC-80BF-45A4-9CE8-3BE613647E16}" type="slidenum">
              <a:rPr lang="it-IT" smtClean="0"/>
              <a:t>40</a:t>
            </a:fld>
            <a:endParaRPr lang="it-IT"/>
          </a:p>
        </p:txBody>
      </p:sp>
    </p:spTree>
    <p:extLst>
      <p:ext uri="{BB962C8B-B14F-4D97-AF65-F5344CB8AC3E}">
        <p14:creationId xmlns:p14="http://schemas.microsoft.com/office/powerpoint/2010/main" val="181687928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dirty="0"/>
              <a:t>useLocation</a:t>
            </a:r>
            <a:r>
              <a:rPr lang="it-IT" b="0" i="0" dirty="0">
                <a:solidFill>
                  <a:srgbClr val="374151"/>
                </a:solidFill>
                <a:effectLst/>
                <a:latin typeface="Söhne"/>
              </a:rPr>
              <a:t> è un hook fornito dalla libreria </a:t>
            </a:r>
            <a:r>
              <a:rPr lang="it-IT" dirty="0"/>
              <a:t>react-router-dom</a:t>
            </a:r>
            <a:r>
              <a:rPr lang="it-IT" b="0" i="0" dirty="0">
                <a:solidFill>
                  <a:srgbClr val="374151"/>
                </a:solidFill>
                <a:effectLst/>
                <a:latin typeface="Söhne"/>
              </a:rPr>
              <a:t> in React. Questo hook  fornisce informazioni sulla posizione dell'app all'interno della gerarchia delle route. Ad esempio l'URL corrente.</a:t>
            </a:r>
          </a:p>
          <a:p>
            <a:pPr algn="l"/>
            <a:r>
              <a:rPr lang="it-IT" b="0" i="0" dirty="0">
                <a:solidFill>
                  <a:srgbClr val="374151"/>
                </a:solidFill>
                <a:effectLst/>
                <a:latin typeface="Söhne"/>
              </a:rPr>
              <a:t>In questo esempio:</a:t>
            </a:r>
          </a:p>
          <a:p>
            <a:pPr algn="l">
              <a:buFont typeface="Arial" panose="020B0604020202020204" pitchFamily="34" charset="0"/>
              <a:buChar char="•"/>
            </a:pPr>
            <a:r>
              <a:rPr lang="it-IT" b="0" i="0" dirty="0">
                <a:solidFill>
                  <a:srgbClr val="374151"/>
                </a:solidFill>
                <a:effectLst/>
                <a:latin typeface="Söhne"/>
              </a:rPr>
              <a:t>useLocation restituisce l'oggetto di posizione corrente.</a:t>
            </a:r>
          </a:p>
          <a:p>
            <a:pPr algn="l">
              <a:buFont typeface="Arial" panose="020B0604020202020204" pitchFamily="34" charset="0"/>
              <a:buChar char="•"/>
            </a:pPr>
            <a:r>
              <a:rPr lang="it-IT" b="0" i="0" dirty="0">
                <a:solidFill>
                  <a:srgbClr val="374151"/>
                </a:solidFill>
                <a:effectLst/>
                <a:latin typeface="Söhne"/>
              </a:rPr>
              <a:t>L'oggetto di posizione contiene diverse proprietà, ma nel caso semplice, stiamo accedendo a pathname, che rappresenta il percorso dell'URL.</a:t>
            </a:r>
          </a:p>
          <a:p>
            <a:pPr algn="l">
              <a:buFont typeface="Arial" panose="020B0604020202020204" pitchFamily="34" charset="0"/>
              <a:buChar char="•"/>
            </a:pPr>
            <a:endParaRPr lang="it-IT" b="0" i="0" dirty="0">
              <a:solidFill>
                <a:srgbClr val="374151"/>
              </a:solidFill>
              <a:effectLst/>
              <a:latin typeface="Söhne"/>
            </a:endParaRPr>
          </a:p>
          <a:p>
            <a:pPr algn="l">
              <a:buFont typeface="Arial" panose="020B0604020202020204" pitchFamily="34" charset="0"/>
              <a:buNone/>
            </a:pPr>
            <a:r>
              <a:rPr lang="it-IT" b="0" i="0" dirty="0">
                <a:solidFill>
                  <a:srgbClr val="374151"/>
                </a:solidFill>
                <a:effectLst/>
                <a:latin typeface="Söhne"/>
              </a:rPr>
              <a:t>Questo hook è utile quando hai bisogno di ottenere informazioni sull'URL corrente all'interno di un componente React. Puoi usarlo per aggiornare dinamicamente il contenuto del tuo componente in base alla posizione corrente dell'URL o per fare decisioni di rendering basate sulla route attuale.</a:t>
            </a:r>
          </a:p>
          <a:p>
            <a:endParaRPr lang="en-US" dirty="0"/>
          </a:p>
        </p:txBody>
      </p:sp>
      <p:sp>
        <p:nvSpPr>
          <p:cNvPr id="4" name="Slide Number Placeholder 3"/>
          <p:cNvSpPr>
            <a:spLocks noGrp="1"/>
          </p:cNvSpPr>
          <p:nvPr>
            <p:ph type="sldNum" sz="quarter" idx="5"/>
          </p:nvPr>
        </p:nvSpPr>
        <p:spPr/>
        <p:txBody>
          <a:bodyPr/>
          <a:lstStyle/>
          <a:p>
            <a:fld id="{F98511EC-80BF-45A4-9CE8-3BE613647E16}" type="slidenum">
              <a:rPr lang="it-IT" smtClean="0"/>
              <a:t>41</a:t>
            </a:fld>
            <a:endParaRPr lang="it-IT"/>
          </a:p>
        </p:txBody>
      </p:sp>
    </p:spTree>
    <p:extLst>
      <p:ext uri="{BB962C8B-B14F-4D97-AF65-F5344CB8AC3E}">
        <p14:creationId xmlns:p14="http://schemas.microsoft.com/office/powerpoint/2010/main" val="85665695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dirty="0"/>
              <a:t>useNavigate</a:t>
            </a:r>
            <a:r>
              <a:rPr lang="it-IT" b="0" i="0" dirty="0">
                <a:solidFill>
                  <a:srgbClr val="374151"/>
                </a:solidFill>
                <a:effectLst/>
                <a:latin typeface="Söhne"/>
              </a:rPr>
              <a:t> è un altro hook fornito dalla libreria </a:t>
            </a:r>
            <a:r>
              <a:rPr lang="it-IT" dirty="0"/>
              <a:t>react-router-dom</a:t>
            </a:r>
            <a:r>
              <a:rPr lang="it-IT" b="0" i="0" dirty="0">
                <a:solidFill>
                  <a:srgbClr val="374151"/>
                </a:solidFill>
                <a:effectLst/>
                <a:latin typeface="Söhne"/>
              </a:rPr>
              <a:t> in React. Esso fornisce una funzione di navigazione che può essere utilizzata per navigare tra le diverse route all'interno della tua applicazione React. Questo hook è utile quando hai bisogno di effettuare una navigazione in risposta a un'interazione dell'utente o a un cambiamento nello stato dell'applicazione.</a:t>
            </a:r>
          </a:p>
          <a:p>
            <a:endParaRPr lang="it-IT" b="0" i="0" dirty="0">
              <a:solidFill>
                <a:srgbClr val="374151"/>
              </a:solidFill>
              <a:effectLst/>
              <a:latin typeface="Söhne"/>
            </a:endParaRPr>
          </a:p>
          <a:p>
            <a:pPr algn="l"/>
            <a:r>
              <a:rPr lang="it-IT" b="0" i="0" dirty="0">
                <a:solidFill>
                  <a:srgbClr val="374151"/>
                </a:solidFill>
                <a:effectLst/>
                <a:latin typeface="Söhne"/>
              </a:rPr>
              <a:t>In questo esempio:</a:t>
            </a:r>
          </a:p>
          <a:p>
            <a:pPr algn="l">
              <a:buFont typeface="Arial" panose="020B0604020202020204" pitchFamily="34" charset="0"/>
              <a:buChar char="•"/>
            </a:pPr>
            <a:r>
              <a:rPr lang="it-IT" b="0" i="0" dirty="0">
                <a:solidFill>
                  <a:srgbClr val="374151"/>
                </a:solidFill>
                <a:effectLst/>
                <a:latin typeface="Söhne"/>
              </a:rPr>
              <a:t>useNavigate restituisce una funzione di navigazione.</a:t>
            </a:r>
          </a:p>
          <a:p>
            <a:pPr algn="l">
              <a:buFont typeface="Arial" panose="020B0604020202020204" pitchFamily="34" charset="0"/>
              <a:buChar char="•"/>
            </a:pPr>
            <a:r>
              <a:rPr lang="it-IT" b="0" i="0" dirty="0">
                <a:solidFill>
                  <a:srgbClr val="374151"/>
                </a:solidFill>
                <a:effectLst/>
                <a:latin typeface="Söhne"/>
              </a:rPr>
              <a:t>La funzione di navigazione può essere chiamata con un percorso come argomento per spostarsi a quella route.</a:t>
            </a:r>
          </a:p>
          <a:p>
            <a:pPr algn="l">
              <a:buFont typeface="Arial" panose="020B0604020202020204" pitchFamily="34" charset="0"/>
              <a:buChar char="•"/>
            </a:pPr>
            <a:endParaRPr lang="it-IT" b="0" i="0" dirty="0">
              <a:solidFill>
                <a:srgbClr val="374151"/>
              </a:solidFill>
              <a:effectLst/>
              <a:latin typeface="Söhne"/>
            </a:endParaRPr>
          </a:p>
          <a:p>
            <a:pPr algn="l">
              <a:buFont typeface="Arial" panose="020B0604020202020204" pitchFamily="34" charset="0"/>
              <a:buNone/>
            </a:pPr>
            <a:r>
              <a:rPr lang="it-IT" b="0" i="0" dirty="0">
                <a:solidFill>
                  <a:srgbClr val="374151"/>
                </a:solidFill>
                <a:effectLst/>
                <a:latin typeface="Söhne"/>
              </a:rPr>
              <a:t>Puoi utilizzare </a:t>
            </a:r>
            <a:r>
              <a:rPr lang="it-IT" dirty="0"/>
              <a:t>useNavigate</a:t>
            </a:r>
            <a:r>
              <a:rPr lang="it-IT" b="0" i="0" dirty="0">
                <a:solidFill>
                  <a:srgbClr val="374151"/>
                </a:solidFill>
                <a:effectLst/>
                <a:latin typeface="Söhne"/>
              </a:rPr>
              <a:t> all'interno di componenti React per gestire la navigazione tra le route in modo programmatico, ad esempio, in risposta a un clic su un pulsante o a una qualsiasi altra interazione dell'utente. </a:t>
            </a:r>
          </a:p>
          <a:p>
            <a:endParaRPr lang="en-US" dirty="0"/>
          </a:p>
        </p:txBody>
      </p:sp>
      <p:sp>
        <p:nvSpPr>
          <p:cNvPr id="4" name="Slide Number Placeholder 3"/>
          <p:cNvSpPr>
            <a:spLocks noGrp="1"/>
          </p:cNvSpPr>
          <p:nvPr>
            <p:ph type="sldNum" sz="quarter" idx="5"/>
          </p:nvPr>
        </p:nvSpPr>
        <p:spPr/>
        <p:txBody>
          <a:bodyPr/>
          <a:lstStyle/>
          <a:p>
            <a:fld id="{F98511EC-80BF-45A4-9CE8-3BE613647E16}" type="slidenum">
              <a:rPr lang="it-IT" smtClean="0"/>
              <a:t>42</a:t>
            </a:fld>
            <a:endParaRPr lang="it-IT"/>
          </a:p>
        </p:txBody>
      </p:sp>
    </p:spTree>
    <p:extLst>
      <p:ext uri="{BB962C8B-B14F-4D97-AF65-F5344CB8AC3E}">
        <p14:creationId xmlns:p14="http://schemas.microsoft.com/office/powerpoint/2010/main" val="419580029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dirty="0"/>
              <a:t>Link</a:t>
            </a:r>
            <a:r>
              <a:rPr lang="it-IT" b="0" i="0" dirty="0">
                <a:solidFill>
                  <a:srgbClr val="374151"/>
                </a:solidFill>
                <a:effectLst/>
                <a:latin typeface="Söhne"/>
              </a:rPr>
              <a:t> è un componente fornito dalla libreria </a:t>
            </a:r>
            <a:r>
              <a:rPr lang="it-IT" dirty="0"/>
              <a:t>react-router-dom</a:t>
            </a:r>
            <a:r>
              <a:rPr lang="it-IT" b="0" i="0" dirty="0">
                <a:solidFill>
                  <a:srgbClr val="374151"/>
                </a:solidFill>
                <a:effectLst/>
                <a:latin typeface="Söhne"/>
              </a:rPr>
              <a:t> in React ed è utilizzato per creare link di navigazione tra le diverse route all'interno della tua applicazione. Al contrario di un normale tag </a:t>
            </a:r>
            <a:r>
              <a:rPr lang="it-IT" dirty="0"/>
              <a:t>&lt;a&gt;</a:t>
            </a:r>
            <a:r>
              <a:rPr lang="it-IT" b="0" i="0" dirty="0">
                <a:solidFill>
                  <a:srgbClr val="374151"/>
                </a:solidFill>
                <a:effectLst/>
                <a:latin typeface="Söhne"/>
              </a:rPr>
              <a:t>, </a:t>
            </a:r>
            <a:r>
              <a:rPr lang="it-IT" dirty="0"/>
              <a:t>Link</a:t>
            </a:r>
            <a:r>
              <a:rPr lang="it-IT" b="0" i="0" dirty="0">
                <a:solidFill>
                  <a:srgbClr val="374151"/>
                </a:solidFill>
                <a:effectLst/>
                <a:latin typeface="Söhne"/>
              </a:rPr>
              <a:t> fornisce una navigazione dichiarativa, consentendo a React Router di gestire dinamicamente la navigazione senza ricaricare completamente la pagina.</a:t>
            </a:r>
          </a:p>
          <a:p>
            <a:endParaRPr lang="it-IT" b="0" i="0" dirty="0">
              <a:solidFill>
                <a:srgbClr val="374151"/>
              </a:solidFill>
              <a:effectLst/>
              <a:latin typeface="Söhne"/>
            </a:endParaRPr>
          </a:p>
          <a:p>
            <a:pPr algn="l"/>
            <a:r>
              <a:rPr lang="it-IT" b="0" i="0" dirty="0">
                <a:solidFill>
                  <a:srgbClr val="374151"/>
                </a:solidFill>
                <a:effectLst/>
                <a:latin typeface="Söhne"/>
              </a:rPr>
              <a:t>In questo esempio:</a:t>
            </a:r>
          </a:p>
          <a:p>
            <a:pPr algn="l">
              <a:buFont typeface="Arial" panose="020B0604020202020204" pitchFamily="34" charset="0"/>
              <a:buChar char="•"/>
            </a:pPr>
            <a:r>
              <a:rPr lang="it-IT" b="0" i="0" dirty="0">
                <a:solidFill>
                  <a:srgbClr val="374151"/>
                </a:solidFill>
                <a:effectLst/>
                <a:latin typeface="Söhne"/>
              </a:rPr>
              <a:t>Link è utilizzato per avvolgere i testi o gli elementi che fungono da link.</a:t>
            </a:r>
          </a:p>
          <a:p>
            <a:pPr algn="l">
              <a:buFont typeface="Arial" panose="020B0604020202020204" pitchFamily="34" charset="0"/>
              <a:buChar char="•"/>
            </a:pPr>
            <a:r>
              <a:rPr lang="it-IT" b="0" i="0" dirty="0">
                <a:solidFill>
                  <a:srgbClr val="374151"/>
                </a:solidFill>
                <a:effectLst/>
                <a:latin typeface="Söhne"/>
              </a:rPr>
              <a:t>L'attributo to specifica la route di destinazione a cui si desidera navigare.</a:t>
            </a:r>
          </a:p>
          <a:p>
            <a:pPr algn="l">
              <a:buFont typeface="Arial" panose="020B0604020202020204" pitchFamily="34" charset="0"/>
              <a:buChar char="•"/>
            </a:pPr>
            <a:endParaRPr lang="it-IT" b="0" i="0" dirty="0">
              <a:solidFill>
                <a:srgbClr val="374151"/>
              </a:solidFill>
              <a:effectLst/>
              <a:latin typeface="Söhne"/>
            </a:endParaRPr>
          </a:p>
          <a:p>
            <a:pPr algn="l">
              <a:buFont typeface="Arial" panose="020B0604020202020204" pitchFamily="34" charset="0"/>
              <a:buNone/>
            </a:pPr>
            <a:r>
              <a:rPr lang="it-IT" b="0" i="0" dirty="0">
                <a:solidFill>
                  <a:srgbClr val="374151"/>
                </a:solidFill>
                <a:effectLst/>
                <a:latin typeface="Söhne"/>
              </a:rPr>
              <a:t>Quando l'utente fa clic su un link generato da </a:t>
            </a:r>
            <a:r>
              <a:rPr lang="it-IT" dirty="0"/>
              <a:t>Link</a:t>
            </a:r>
            <a:r>
              <a:rPr lang="it-IT" b="0" i="0" dirty="0">
                <a:solidFill>
                  <a:srgbClr val="374151"/>
                </a:solidFill>
                <a:effectLst/>
                <a:latin typeface="Söhne"/>
              </a:rPr>
              <a:t>, React Router si occupa di aggiornare la route e di renderizzare il componente associato alla nuova route senza dover ricaricare completamente la pagina.</a:t>
            </a:r>
          </a:p>
          <a:p>
            <a:pPr algn="l">
              <a:buFont typeface="Arial" panose="020B0604020202020204" pitchFamily="34" charset="0"/>
              <a:buNone/>
            </a:pPr>
            <a:r>
              <a:rPr lang="it-IT" dirty="0"/>
              <a:t>Link</a:t>
            </a:r>
            <a:r>
              <a:rPr lang="it-IT" b="0" i="0" dirty="0">
                <a:solidFill>
                  <a:srgbClr val="374151"/>
                </a:solidFill>
                <a:effectLst/>
                <a:latin typeface="Söhne"/>
              </a:rPr>
              <a:t> è particolarmente utile quando si costruiscono menu di navigazione o barre laterali, o in qualsiasi altra situazione in cui si desidera consentire all'utente di navigare tra le diverse sezioni dell'applicazione. Inoltre, </a:t>
            </a:r>
            <a:r>
              <a:rPr lang="it-IT" dirty="0"/>
              <a:t>Link</a:t>
            </a:r>
            <a:r>
              <a:rPr lang="it-IT" b="0" i="0" dirty="0">
                <a:solidFill>
                  <a:srgbClr val="374151"/>
                </a:solidFill>
                <a:effectLst/>
                <a:latin typeface="Söhne"/>
              </a:rPr>
              <a:t> è in grado di gestire in modo efficiente la navigazione, evitando di ricaricare completamente la pagina e sfruttando la potenza del routing dichiarativo offerto da React Router.</a:t>
            </a:r>
          </a:p>
          <a:p>
            <a:pPr algn="l">
              <a:buFont typeface="Arial" panose="020B0604020202020204" pitchFamily="34" charset="0"/>
              <a:buNone/>
            </a:pPr>
            <a:endParaRPr lang="it-IT" b="0" i="0" dirty="0">
              <a:solidFill>
                <a:srgbClr val="374151"/>
              </a:solidFill>
              <a:effectLst/>
              <a:latin typeface="Söhne"/>
            </a:endParaRPr>
          </a:p>
          <a:p>
            <a:pPr algn="l">
              <a:buFont typeface="Arial" panose="020B0604020202020204" pitchFamily="34" charset="0"/>
              <a:buNone/>
            </a:pPr>
            <a:r>
              <a:rPr lang="it-IT" b="0" i="0" dirty="0">
                <a:solidFill>
                  <a:srgbClr val="374151"/>
                </a:solidFill>
                <a:effectLst/>
                <a:latin typeface="Söhne"/>
              </a:rPr>
              <a:t>In breve, </a:t>
            </a:r>
            <a:r>
              <a:rPr lang="it-IT" dirty="0"/>
              <a:t>Link</a:t>
            </a:r>
            <a:r>
              <a:rPr lang="it-IT" b="0" i="0" dirty="0">
                <a:solidFill>
                  <a:srgbClr val="374151"/>
                </a:solidFill>
                <a:effectLst/>
                <a:latin typeface="Söhne"/>
              </a:rPr>
              <a:t> è utilizzato quando vuoi creare link direttamente nel tuo JSX per la navigazione dichiarativa, mentre </a:t>
            </a:r>
            <a:r>
              <a:rPr lang="it-IT" dirty="0"/>
              <a:t>useNavigate</a:t>
            </a:r>
            <a:r>
              <a:rPr lang="it-IT" b="0" i="0" dirty="0">
                <a:solidFill>
                  <a:srgbClr val="374151"/>
                </a:solidFill>
                <a:effectLst/>
                <a:latin typeface="Söhne"/>
              </a:rPr>
              <a:t> è utilizzato quando hai bisogno di effettuare la navigazione in modo programmato, ad esempio in risposta a un'azione dell'utente o a un evento di stato. Entrambi sono strumenti utili e possono essere utilizzati in modi complementari a seconda delle esigenze specifiche del tuo progetto.</a:t>
            </a:r>
          </a:p>
          <a:p>
            <a:endParaRPr lang="en-US" dirty="0"/>
          </a:p>
        </p:txBody>
      </p:sp>
      <p:sp>
        <p:nvSpPr>
          <p:cNvPr id="4" name="Slide Number Placeholder 3"/>
          <p:cNvSpPr>
            <a:spLocks noGrp="1"/>
          </p:cNvSpPr>
          <p:nvPr>
            <p:ph type="sldNum" sz="quarter" idx="5"/>
          </p:nvPr>
        </p:nvSpPr>
        <p:spPr/>
        <p:txBody>
          <a:bodyPr/>
          <a:lstStyle/>
          <a:p>
            <a:fld id="{F98511EC-80BF-45A4-9CE8-3BE613647E16}" type="slidenum">
              <a:rPr lang="it-IT" smtClean="0"/>
              <a:t>43</a:t>
            </a:fld>
            <a:endParaRPr lang="it-IT"/>
          </a:p>
        </p:txBody>
      </p:sp>
    </p:spTree>
    <p:extLst>
      <p:ext uri="{BB962C8B-B14F-4D97-AF65-F5344CB8AC3E}">
        <p14:creationId xmlns:p14="http://schemas.microsoft.com/office/powerpoint/2010/main" val="258222678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 Scarsa qualità delle componenti di terze parti: Spesso i provider non aggiornano correttamente le librerie vedi </a:t>
            </a:r>
            <a:r>
              <a:rPr lang="it-IT" dirty="0" err="1"/>
              <a:t>integraazioni</a:t>
            </a:r>
            <a:r>
              <a:rPr lang="it-IT" dirty="0"/>
              <a:t> SSO</a:t>
            </a:r>
          </a:p>
          <a:p>
            <a:r>
              <a:rPr lang="it-IT" dirty="0"/>
              <a:t>- Integrazione con gli ecosistemi: Spesso è complesso creare qualcosa che si adatti a pieno sia per iOS che per </a:t>
            </a:r>
            <a:r>
              <a:rPr lang="it-IT" dirty="0" err="1"/>
              <a:t>Anroid</a:t>
            </a:r>
            <a:endParaRPr lang="it-IT" dirty="0"/>
          </a:p>
          <a:p>
            <a:r>
              <a:rPr lang="it-IT" dirty="0"/>
              <a:t>- Prestazioni: Lento</a:t>
            </a:r>
          </a:p>
        </p:txBody>
      </p:sp>
      <p:sp>
        <p:nvSpPr>
          <p:cNvPr id="4" name="Segnaposto numero diapositiva 3"/>
          <p:cNvSpPr>
            <a:spLocks noGrp="1"/>
          </p:cNvSpPr>
          <p:nvPr>
            <p:ph type="sldNum" sz="quarter" idx="5"/>
          </p:nvPr>
        </p:nvSpPr>
        <p:spPr/>
        <p:txBody>
          <a:bodyPr/>
          <a:lstStyle/>
          <a:p>
            <a:fld id="{F98511EC-80BF-45A4-9CE8-3BE613647E16}" type="slidenum">
              <a:rPr lang="it-IT" smtClean="0"/>
              <a:t>45</a:t>
            </a:fld>
            <a:endParaRPr lang="it-IT"/>
          </a:p>
        </p:txBody>
      </p:sp>
    </p:spTree>
    <p:extLst>
      <p:ext uri="{BB962C8B-B14F-4D97-AF65-F5344CB8AC3E}">
        <p14:creationId xmlns:p14="http://schemas.microsoft.com/office/powerpoint/2010/main" val="4337779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1200" b="0" i="0" kern="1200">
                <a:solidFill>
                  <a:schemeClr val="tx1"/>
                </a:solidFill>
                <a:effectLst/>
                <a:latin typeface="+mn-lt"/>
                <a:ea typeface="+mn-ea"/>
                <a:cs typeface="+mn-cs"/>
              </a:rPr>
              <a:t>Questo codice utilizza la sintassi JSX per definire l'interfaccia utente. Tuttavia, i browser non comprendono JSX direttamente. Quindi, </a:t>
            </a:r>
            <a:r>
              <a:rPr lang="it-IT" sz="1200" b="0" i="0" kern="1200" err="1">
                <a:solidFill>
                  <a:schemeClr val="tx1"/>
                </a:solidFill>
                <a:effectLst/>
                <a:latin typeface="+mn-lt"/>
                <a:ea typeface="+mn-ea"/>
                <a:cs typeface="+mn-cs"/>
              </a:rPr>
              <a:t>Babel</a:t>
            </a:r>
            <a:r>
              <a:rPr lang="it-IT" sz="1200" b="0" i="0" kern="1200">
                <a:solidFill>
                  <a:schemeClr val="tx1"/>
                </a:solidFill>
                <a:effectLst/>
                <a:latin typeface="+mn-lt"/>
                <a:ea typeface="+mn-ea"/>
                <a:cs typeface="+mn-cs"/>
              </a:rPr>
              <a:t> viene utilizzato per tradurre il codice JSX in JavaScript puro. Puoi fare ciò utilizzando un file di configurazione di </a:t>
            </a:r>
            <a:r>
              <a:rPr lang="it-IT" sz="1200" b="0" i="0" kern="1200" err="1">
                <a:solidFill>
                  <a:schemeClr val="tx1"/>
                </a:solidFill>
                <a:effectLst/>
                <a:latin typeface="+mn-lt"/>
                <a:ea typeface="+mn-ea"/>
                <a:cs typeface="+mn-cs"/>
              </a:rPr>
              <a:t>Babel</a:t>
            </a:r>
            <a:r>
              <a:rPr lang="it-IT" sz="1200" b="0" i="0" kern="1200">
                <a:solidFill>
                  <a:schemeClr val="tx1"/>
                </a:solidFill>
                <a:effectLst/>
                <a:latin typeface="+mn-lt"/>
                <a:ea typeface="+mn-ea"/>
                <a:cs typeface="+mn-cs"/>
              </a:rPr>
              <a:t> (solitamente chiamato .</a:t>
            </a:r>
            <a:r>
              <a:rPr lang="it-IT" sz="1200" b="0" i="0" kern="1200" err="1">
                <a:solidFill>
                  <a:schemeClr val="tx1"/>
                </a:solidFill>
                <a:effectLst/>
                <a:latin typeface="+mn-lt"/>
                <a:ea typeface="+mn-ea"/>
                <a:cs typeface="+mn-cs"/>
              </a:rPr>
              <a:t>babelrc</a:t>
            </a:r>
            <a:r>
              <a:rPr lang="it-IT" sz="1200" b="0" i="0" kern="1200">
                <a:solidFill>
                  <a:schemeClr val="tx1"/>
                </a:solidFill>
                <a:effectLst/>
                <a:latin typeface="+mn-lt"/>
                <a:ea typeface="+mn-ea"/>
                <a:cs typeface="+mn-cs"/>
              </a:rPr>
              <a:t>) e installando i </a:t>
            </a:r>
            <a:r>
              <a:rPr lang="it-IT" sz="1200" b="0" i="0" kern="1200" err="1">
                <a:solidFill>
                  <a:schemeClr val="tx1"/>
                </a:solidFill>
                <a:effectLst/>
                <a:latin typeface="+mn-lt"/>
                <a:ea typeface="+mn-ea"/>
                <a:cs typeface="+mn-cs"/>
              </a:rPr>
              <a:t>preset</a:t>
            </a:r>
            <a:r>
              <a:rPr lang="it-IT" sz="1200" b="0" i="0" kern="1200">
                <a:solidFill>
                  <a:schemeClr val="tx1"/>
                </a:solidFill>
                <a:effectLst/>
                <a:latin typeface="+mn-lt"/>
                <a:ea typeface="+mn-ea"/>
                <a:cs typeface="+mn-cs"/>
              </a:rPr>
              <a:t> e i </a:t>
            </a:r>
            <a:r>
              <a:rPr lang="it-IT" sz="1200" b="0" i="0" kern="1200" err="1">
                <a:solidFill>
                  <a:schemeClr val="tx1"/>
                </a:solidFill>
                <a:effectLst/>
                <a:latin typeface="+mn-lt"/>
                <a:ea typeface="+mn-ea"/>
                <a:cs typeface="+mn-cs"/>
              </a:rPr>
              <a:t>plugin</a:t>
            </a:r>
            <a:r>
              <a:rPr lang="it-IT" sz="1200" b="0" i="0" kern="1200">
                <a:solidFill>
                  <a:schemeClr val="tx1"/>
                </a:solidFill>
                <a:effectLst/>
                <a:latin typeface="+mn-lt"/>
                <a:ea typeface="+mn-ea"/>
                <a:cs typeface="+mn-cs"/>
              </a:rPr>
              <a:t> necessari. Ad esempio:</a:t>
            </a:r>
          </a:p>
          <a:p>
            <a:endParaRPr lang="it-IT" sz="1200" b="0" i="0" kern="1200">
              <a:solidFill>
                <a:schemeClr val="tx1"/>
              </a:solidFill>
              <a:effectLst/>
              <a:latin typeface="+mn-lt"/>
              <a:ea typeface="+mn-ea"/>
              <a:cs typeface="+mn-cs"/>
            </a:endParaRPr>
          </a:p>
          <a:p>
            <a:r>
              <a:rPr lang="it-IT" sz="1200" b="0" i="0" kern="1200">
                <a:solidFill>
                  <a:schemeClr val="tx1"/>
                </a:solidFill>
                <a:effectLst/>
                <a:latin typeface="+mn-lt"/>
                <a:ea typeface="+mn-ea"/>
                <a:cs typeface="+mn-cs"/>
              </a:rPr>
              <a:t>- Installa </a:t>
            </a:r>
            <a:r>
              <a:rPr lang="it-IT" sz="1200" b="0" i="0" kern="1200" err="1">
                <a:solidFill>
                  <a:schemeClr val="tx1"/>
                </a:solidFill>
                <a:effectLst/>
                <a:latin typeface="+mn-lt"/>
                <a:ea typeface="+mn-ea"/>
                <a:cs typeface="+mn-cs"/>
              </a:rPr>
              <a:t>Babel</a:t>
            </a:r>
            <a:r>
              <a:rPr lang="it-IT" sz="1200" b="0" i="0" kern="1200">
                <a:solidFill>
                  <a:schemeClr val="tx1"/>
                </a:solidFill>
                <a:effectLst/>
                <a:latin typeface="+mn-lt"/>
                <a:ea typeface="+mn-ea"/>
                <a:cs typeface="+mn-cs"/>
              </a:rPr>
              <a:t> e i </a:t>
            </a:r>
            <a:r>
              <a:rPr lang="it-IT" sz="1200" b="0" i="0" kern="1200" err="1">
                <a:solidFill>
                  <a:schemeClr val="tx1"/>
                </a:solidFill>
                <a:effectLst/>
                <a:latin typeface="+mn-lt"/>
                <a:ea typeface="+mn-ea"/>
                <a:cs typeface="+mn-cs"/>
              </a:rPr>
              <a:t>preset</a:t>
            </a:r>
            <a:r>
              <a:rPr lang="it-IT" sz="1200" b="0" i="0" kern="1200">
                <a:solidFill>
                  <a:schemeClr val="tx1"/>
                </a:solidFill>
                <a:effectLst/>
                <a:latin typeface="+mn-lt"/>
                <a:ea typeface="+mn-ea"/>
                <a:cs typeface="+mn-cs"/>
              </a:rPr>
              <a:t> </a:t>
            </a:r>
            <a:r>
              <a:rPr lang="it-IT" sz="1200" b="0" i="0" kern="1200" err="1">
                <a:solidFill>
                  <a:schemeClr val="tx1"/>
                </a:solidFill>
                <a:effectLst/>
                <a:latin typeface="+mn-lt"/>
                <a:ea typeface="+mn-ea"/>
                <a:cs typeface="+mn-cs"/>
              </a:rPr>
              <a:t>React</a:t>
            </a:r>
            <a:r>
              <a:rPr lang="it-IT" sz="1200" b="0" i="0" kern="1200">
                <a:solidFill>
                  <a:schemeClr val="tx1"/>
                </a:solidFill>
                <a:effectLst/>
                <a:latin typeface="+mn-lt"/>
                <a:ea typeface="+mn-ea"/>
                <a:cs typeface="+mn-cs"/>
              </a:rPr>
              <a:t>:</a:t>
            </a:r>
          </a:p>
          <a:p>
            <a:r>
              <a:rPr lang="it-IT" sz="1200" b="0" i="0" kern="1200">
                <a:solidFill>
                  <a:schemeClr val="tx1"/>
                </a:solidFill>
                <a:effectLst/>
                <a:latin typeface="+mn-lt"/>
                <a:ea typeface="+mn-ea"/>
                <a:cs typeface="+mn-cs"/>
              </a:rPr>
              <a:t>- Crea un file .</a:t>
            </a:r>
            <a:r>
              <a:rPr lang="it-IT" sz="1200" b="0" i="0" kern="1200" err="1">
                <a:solidFill>
                  <a:schemeClr val="tx1"/>
                </a:solidFill>
                <a:effectLst/>
                <a:latin typeface="+mn-lt"/>
                <a:ea typeface="+mn-ea"/>
                <a:cs typeface="+mn-cs"/>
              </a:rPr>
              <a:t>babelrc</a:t>
            </a:r>
            <a:r>
              <a:rPr lang="it-IT" sz="1200" b="0" i="0" kern="1200">
                <a:solidFill>
                  <a:schemeClr val="tx1"/>
                </a:solidFill>
                <a:effectLst/>
                <a:latin typeface="+mn-lt"/>
                <a:ea typeface="+mn-ea"/>
                <a:cs typeface="+mn-cs"/>
              </a:rPr>
              <a:t> nella radice del tuo progetto con il seguente contenuto:</a:t>
            </a:r>
          </a:p>
          <a:p>
            <a:r>
              <a:rPr lang="it-IT" sz="1200" b="0" i="0" kern="1200">
                <a:solidFill>
                  <a:schemeClr val="tx1"/>
                </a:solidFill>
                <a:effectLst/>
                <a:latin typeface="+mn-lt"/>
                <a:ea typeface="+mn-ea"/>
                <a:cs typeface="+mn-cs"/>
              </a:rPr>
              <a:t>- Aggiorna il tuo file di configurazione di </a:t>
            </a:r>
            <a:r>
              <a:rPr lang="it-IT" sz="1200" b="0" i="0" kern="1200" err="1">
                <a:solidFill>
                  <a:schemeClr val="tx1"/>
                </a:solidFill>
                <a:effectLst/>
                <a:latin typeface="+mn-lt"/>
                <a:ea typeface="+mn-ea"/>
                <a:cs typeface="+mn-cs"/>
              </a:rPr>
              <a:t>webpack</a:t>
            </a:r>
            <a:r>
              <a:rPr lang="it-IT" sz="1200" b="0" i="0" kern="1200">
                <a:solidFill>
                  <a:schemeClr val="tx1"/>
                </a:solidFill>
                <a:effectLst/>
                <a:latin typeface="+mn-lt"/>
                <a:ea typeface="+mn-ea"/>
                <a:cs typeface="+mn-cs"/>
              </a:rPr>
              <a:t> (se stai usando </a:t>
            </a:r>
            <a:r>
              <a:rPr lang="it-IT" sz="1200" b="0" i="0" kern="1200" err="1">
                <a:solidFill>
                  <a:schemeClr val="tx1"/>
                </a:solidFill>
                <a:effectLst/>
                <a:latin typeface="+mn-lt"/>
                <a:ea typeface="+mn-ea"/>
                <a:cs typeface="+mn-cs"/>
              </a:rPr>
              <a:t>webpack</a:t>
            </a:r>
            <a:r>
              <a:rPr lang="it-IT" sz="1200" b="0" i="0" kern="1200">
                <a:solidFill>
                  <a:schemeClr val="tx1"/>
                </a:solidFill>
                <a:effectLst/>
                <a:latin typeface="+mn-lt"/>
                <a:ea typeface="+mn-ea"/>
                <a:cs typeface="+mn-cs"/>
              </a:rPr>
              <a:t>) per integrare </a:t>
            </a:r>
            <a:r>
              <a:rPr lang="it-IT" sz="1200" b="0" i="0" kern="1200" err="1">
                <a:solidFill>
                  <a:schemeClr val="tx1"/>
                </a:solidFill>
                <a:effectLst/>
                <a:latin typeface="+mn-lt"/>
                <a:ea typeface="+mn-ea"/>
                <a:cs typeface="+mn-cs"/>
              </a:rPr>
              <a:t>Babel</a:t>
            </a:r>
            <a:r>
              <a:rPr lang="it-IT" sz="1200" b="0" i="0" kern="1200">
                <a:solidFill>
                  <a:schemeClr val="tx1"/>
                </a:solidFill>
                <a:effectLst/>
                <a:latin typeface="+mn-lt"/>
                <a:ea typeface="+mn-ea"/>
                <a:cs typeface="+mn-cs"/>
              </a:rPr>
              <a:t> durante il processo di compilazione.</a:t>
            </a:r>
          </a:p>
          <a:p>
            <a:r>
              <a:rPr lang="it-IT" sz="1200" b="0" i="0" kern="1200">
                <a:solidFill>
                  <a:schemeClr val="tx1"/>
                </a:solidFill>
                <a:effectLst/>
                <a:latin typeface="+mn-lt"/>
                <a:ea typeface="+mn-ea"/>
                <a:cs typeface="+mn-cs"/>
              </a:rPr>
              <a:t>- Quando esegui il processo di compilazione, </a:t>
            </a:r>
            <a:r>
              <a:rPr lang="it-IT" sz="1200" b="0" i="0" kern="1200" err="1">
                <a:solidFill>
                  <a:schemeClr val="tx1"/>
                </a:solidFill>
                <a:effectLst/>
                <a:latin typeface="+mn-lt"/>
                <a:ea typeface="+mn-ea"/>
                <a:cs typeface="+mn-cs"/>
              </a:rPr>
              <a:t>Babel</a:t>
            </a:r>
            <a:r>
              <a:rPr lang="it-IT" sz="1200" b="0" i="0" kern="1200">
                <a:solidFill>
                  <a:schemeClr val="tx1"/>
                </a:solidFill>
                <a:effectLst/>
                <a:latin typeface="+mn-lt"/>
                <a:ea typeface="+mn-ea"/>
                <a:cs typeface="+mn-cs"/>
              </a:rPr>
              <a:t> tradurrà il tuo codice JSX in JavaScript puro, rendendolo comprensibile per i browser. Ad esempio, il codice risultante potrebbe apparire così:</a:t>
            </a:r>
          </a:p>
          <a:p>
            <a:r>
              <a:rPr lang="it-IT" sz="1200" kern="1200" err="1">
                <a:solidFill>
                  <a:schemeClr val="tx1"/>
                </a:solidFill>
                <a:effectLst/>
                <a:latin typeface="+mn-lt"/>
                <a:ea typeface="+mn-ea"/>
                <a:cs typeface="+mn-cs"/>
              </a:rPr>
              <a:t>javascriptCopy</a:t>
            </a:r>
            <a:r>
              <a:rPr lang="it-IT" sz="1200" kern="1200">
                <a:solidFill>
                  <a:schemeClr val="tx1"/>
                </a:solidFill>
                <a:effectLst/>
                <a:latin typeface="+mn-lt"/>
                <a:ea typeface="+mn-ea"/>
                <a:cs typeface="+mn-cs"/>
              </a:rPr>
              <a:t> code</a:t>
            </a:r>
          </a:p>
          <a:p>
            <a:endParaRPr lang="it-IT" sz="1200" b="0" i="0" kern="1200">
              <a:solidFill>
                <a:schemeClr val="tx1"/>
              </a:solidFill>
              <a:effectLst/>
              <a:latin typeface="+mn-lt"/>
              <a:ea typeface="+mn-ea"/>
              <a:cs typeface="+mn-cs"/>
            </a:endParaRPr>
          </a:p>
          <a:p>
            <a:r>
              <a:rPr lang="it-IT" sz="1200" b="0" i="0" kern="1200">
                <a:solidFill>
                  <a:schemeClr val="tx1"/>
                </a:solidFill>
                <a:effectLst/>
                <a:latin typeface="+mn-lt"/>
                <a:ea typeface="+mn-ea"/>
                <a:cs typeface="+mn-cs"/>
              </a:rPr>
              <a:t>In questo modo, </a:t>
            </a:r>
            <a:r>
              <a:rPr lang="it-IT" sz="1200" b="0" i="0" kern="1200" err="1">
                <a:solidFill>
                  <a:schemeClr val="tx1"/>
                </a:solidFill>
                <a:effectLst/>
                <a:latin typeface="+mn-lt"/>
                <a:ea typeface="+mn-ea"/>
                <a:cs typeface="+mn-cs"/>
              </a:rPr>
              <a:t>Babel</a:t>
            </a:r>
            <a:r>
              <a:rPr lang="it-IT" sz="1200" b="0" i="0" kern="1200">
                <a:solidFill>
                  <a:schemeClr val="tx1"/>
                </a:solidFill>
                <a:effectLst/>
                <a:latin typeface="+mn-lt"/>
                <a:ea typeface="+mn-ea"/>
                <a:cs typeface="+mn-cs"/>
              </a:rPr>
              <a:t> svolge un ruolo cruciale nel permettere agli sviluppatori di utilizzare sintassi più avanzate e moderne durante lo sviluppo di applicazioni </a:t>
            </a:r>
            <a:r>
              <a:rPr lang="it-IT" sz="1200" b="0" i="0" kern="1200" err="1">
                <a:solidFill>
                  <a:schemeClr val="tx1"/>
                </a:solidFill>
                <a:effectLst/>
                <a:latin typeface="+mn-lt"/>
                <a:ea typeface="+mn-ea"/>
                <a:cs typeface="+mn-cs"/>
              </a:rPr>
              <a:t>React</a:t>
            </a:r>
            <a:r>
              <a:rPr lang="it-IT" sz="1200" b="0" i="0" kern="1200">
                <a:solidFill>
                  <a:schemeClr val="tx1"/>
                </a:solidFill>
                <a:effectLst/>
                <a:latin typeface="+mn-lt"/>
                <a:ea typeface="+mn-ea"/>
                <a:cs typeface="+mn-cs"/>
              </a:rPr>
              <a:t>, garantendo al contempo la compatibilità con un'ampia gamma di ambienti di esecuzione.</a:t>
            </a:r>
          </a:p>
          <a:p>
            <a:endParaRPr lang="it-IT"/>
          </a:p>
        </p:txBody>
      </p:sp>
      <p:sp>
        <p:nvSpPr>
          <p:cNvPr id="4" name="Segnaposto numero diapositiva 3"/>
          <p:cNvSpPr>
            <a:spLocks noGrp="1"/>
          </p:cNvSpPr>
          <p:nvPr>
            <p:ph type="sldNum" sz="quarter" idx="5"/>
          </p:nvPr>
        </p:nvSpPr>
        <p:spPr/>
        <p:txBody>
          <a:bodyPr/>
          <a:lstStyle/>
          <a:p>
            <a:fld id="{F98511EC-80BF-45A4-9CE8-3BE613647E16}" type="slidenum">
              <a:rPr lang="it-IT" smtClean="0"/>
              <a:t>8</a:t>
            </a:fld>
            <a:endParaRPr lang="it-IT"/>
          </a:p>
        </p:txBody>
      </p:sp>
    </p:spTree>
    <p:extLst>
      <p:ext uri="{BB962C8B-B14F-4D97-AF65-F5344CB8AC3E}">
        <p14:creationId xmlns:p14="http://schemas.microsoft.com/office/powerpoint/2010/main" val="204134602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F98511EC-80BF-45A4-9CE8-3BE613647E16}" type="slidenum">
              <a:rPr lang="it-IT" smtClean="0"/>
              <a:t>46</a:t>
            </a:fld>
            <a:endParaRPr lang="it-IT"/>
          </a:p>
        </p:txBody>
      </p:sp>
    </p:spTree>
    <p:extLst>
      <p:ext uri="{BB962C8B-B14F-4D97-AF65-F5344CB8AC3E}">
        <p14:creationId xmlns:p14="http://schemas.microsoft.com/office/powerpoint/2010/main" val="26584605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1200" b="0" i="0" kern="1200">
                <a:solidFill>
                  <a:schemeClr val="tx1"/>
                </a:solidFill>
                <a:effectLst/>
                <a:latin typeface="+mn-lt"/>
                <a:ea typeface="+mn-ea"/>
                <a:cs typeface="+mn-cs"/>
              </a:rPr>
              <a:t>Quando questo codice viene eseguito, </a:t>
            </a:r>
            <a:r>
              <a:rPr lang="it-IT" sz="1200" b="0" i="0" kern="1200" err="1">
                <a:solidFill>
                  <a:schemeClr val="tx1"/>
                </a:solidFill>
                <a:effectLst/>
                <a:latin typeface="+mn-lt"/>
                <a:ea typeface="+mn-ea"/>
                <a:cs typeface="+mn-cs"/>
              </a:rPr>
              <a:t>React</a:t>
            </a:r>
            <a:r>
              <a:rPr lang="it-IT" sz="1200" b="0" i="0" kern="1200">
                <a:solidFill>
                  <a:schemeClr val="tx1"/>
                </a:solidFill>
                <a:effectLst/>
                <a:latin typeface="+mn-lt"/>
                <a:ea typeface="+mn-ea"/>
                <a:cs typeface="+mn-cs"/>
              </a:rPr>
              <a:t> crea una rappresentazione virtuale della struttura dell'interfaccia utente utilizzando il JSX. Quindi, tramite </a:t>
            </a:r>
            <a:r>
              <a:rPr lang="it-IT" sz="1200" b="0" i="0" kern="1200" err="1">
                <a:solidFill>
                  <a:schemeClr val="tx1"/>
                </a:solidFill>
                <a:effectLst/>
                <a:latin typeface="+mn-lt"/>
                <a:ea typeface="+mn-ea"/>
                <a:cs typeface="+mn-cs"/>
              </a:rPr>
              <a:t>ReactDOM.render</a:t>
            </a:r>
            <a:r>
              <a:rPr lang="it-IT" sz="1200" b="0" i="0" kern="1200">
                <a:solidFill>
                  <a:schemeClr val="tx1"/>
                </a:solidFill>
                <a:effectLst/>
                <a:latin typeface="+mn-lt"/>
                <a:ea typeface="+mn-ea"/>
                <a:cs typeface="+mn-cs"/>
              </a:rPr>
              <a:t>, </a:t>
            </a:r>
            <a:r>
              <a:rPr lang="it-IT" sz="1200" b="0" i="0" kern="1200" err="1">
                <a:solidFill>
                  <a:schemeClr val="tx1"/>
                </a:solidFill>
                <a:effectLst/>
                <a:latin typeface="+mn-lt"/>
                <a:ea typeface="+mn-ea"/>
                <a:cs typeface="+mn-cs"/>
              </a:rPr>
              <a:t>React</a:t>
            </a:r>
            <a:r>
              <a:rPr lang="it-IT" sz="1200" b="0" i="0" kern="1200">
                <a:solidFill>
                  <a:schemeClr val="tx1"/>
                </a:solidFill>
                <a:effectLst/>
                <a:latin typeface="+mn-lt"/>
                <a:ea typeface="+mn-ea"/>
                <a:cs typeface="+mn-cs"/>
              </a:rPr>
              <a:t> confronta questa rappresentazione virtuale con il DOM reale, determina le differenze e aggiorna solo le parti necessarie del DOM per riflettere l'elemento </a:t>
            </a:r>
            <a:r>
              <a:rPr lang="it-IT" sz="1200" b="0" i="0" kern="1200" err="1">
                <a:solidFill>
                  <a:schemeClr val="tx1"/>
                </a:solidFill>
                <a:effectLst/>
                <a:latin typeface="+mn-lt"/>
                <a:ea typeface="+mn-ea"/>
                <a:cs typeface="+mn-cs"/>
              </a:rPr>
              <a:t>React</a:t>
            </a:r>
            <a:r>
              <a:rPr lang="it-IT" sz="1200" b="0" i="0" kern="1200">
                <a:solidFill>
                  <a:schemeClr val="tx1"/>
                </a:solidFill>
                <a:effectLst/>
                <a:latin typeface="+mn-lt"/>
                <a:ea typeface="+mn-ea"/>
                <a:cs typeface="+mn-cs"/>
              </a:rPr>
              <a:t>.</a:t>
            </a:r>
          </a:p>
          <a:p>
            <a:r>
              <a:rPr lang="it-IT" sz="1200" b="0" i="0" kern="1200">
                <a:solidFill>
                  <a:schemeClr val="tx1"/>
                </a:solidFill>
                <a:effectLst/>
                <a:latin typeface="+mn-lt"/>
                <a:ea typeface="+mn-ea"/>
                <a:cs typeface="+mn-cs"/>
              </a:rPr>
              <a:t>In breve, </a:t>
            </a:r>
            <a:r>
              <a:rPr lang="it-IT" sz="1200" b="0" i="0" kern="1200" err="1">
                <a:solidFill>
                  <a:schemeClr val="tx1"/>
                </a:solidFill>
                <a:effectLst/>
                <a:latin typeface="+mn-lt"/>
                <a:ea typeface="+mn-ea"/>
                <a:cs typeface="+mn-cs"/>
              </a:rPr>
              <a:t>React</a:t>
            </a:r>
            <a:r>
              <a:rPr lang="it-IT" sz="1200" b="0" i="0" kern="1200">
                <a:solidFill>
                  <a:schemeClr val="tx1"/>
                </a:solidFill>
                <a:effectLst/>
                <a:latin typeface="+mn-lt"/>
                <a:ea typeface="+mn-ea"/>
                <a:cs typeface="+mn-cs"/>
              </a:rPr>
              <a:t> semplifica la creazione e l'aggiornamento dell'interfaccia utente attraverso la Virtual DOM, consentendo agli sviluppatori di lavorare con un'astrazione più potente e performante del DOM reale.</a:t>
            </a:r>
          </a:p>
          <a:p>
            <a:br>
              <a:rPr lang="it-IT" sz="1200" kern="1200">
                <a:solidFill>
                  <a:schemeClr val="tx1"/>
                </a:solidFill>
                <a:effectLst/>
                <a:latin typeface="+mn-lt"/>
                <a:ea typeface="+mn-ea"/>
                <a:cs typeface="+mn-cs"/>
              </a:rPr>
            </a:br>
            <a:endParaRPr lang="it-IT" sz="1200" kern="1200">
              <a:solidFill>
                <a:schemeClr val="tx1"/>
              </a:solidFill>
              <a:effectLst/>
              <a:latin typeface="+mn-lt"/>
              <a:ea typeface="+mn-ea"/>
              <a:cs typeface="+mn-cs"/>
            </a:endParaRPr>
          </a:p>
          <a:p>
            <a:endParaRPr lang="it-IT"/>
          </a:p>
        </p:txBody>
      </p:sp>
      <p:sp>
        <p:nvSpPr>
          <p:cNvPr id="4" name="Segnaposto numero diapositiva 3"/>
          <p:cNvSpPr>
            <a:spLocks noGrp="1"/>
          </p:cNvSpPr>
          <p:nvPr>
            <p:ph type="sldNum" sz="quarter" idx="5"/>
          </p:nvPr>
        </p:nvSpPr>
        <p:spPr/>
        <p:txBody>
          <a:bodyPr/>
          <a:lstStyle/>
          <a:p>
            <a:fld id="{F98511EC-80BF-45A4-9CE8-3BE613647E16}" type="slidenum">
              <a:rPr lang="it-IT" smtClean="0"/>
              <a:t>9</a:t>
            </a:fld>
            <a:endParaRPr lang="it-IT"/>
          </a:p>
        </p:txBody>
      </p:sp>
    </p:spTree>
    <p:extLst>
      <p:ext uri="{BB962C8B-B14F-4D97-AF65-F5344CB8AC3E}">
        <p14:creationId xmlns:p14="http://schemas.microsoft.com/office/powerpoint/2010/main" val="41919979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b="0" i="0" dirty="0">
                <a:solidFill>
                  <a:srgbClr val="374151"/>
                </a:solidFill>
                <a:effectLst/>
                <a:latin typeface="Söhne"/>
              </a:rPr>
              <a:t>In generale, il termine "componente" si riferisce a una parte o un elemento di un sistema più ampio. In informatica, il concetto di componente è ampiamente utilizzato per descrivere parti modulari e riutilizzabili di software che svolgono specifiche funzioni o compiti.</a:t>
            </a:r>
          </a:p>
          <a:p>
            <a:r>
              <a:rPr lang="it-IT" b="0" i="0" dirty="0">
                <a:solidFill>
                  <a:srgbClr val="374151"/>
                </a:solidFill>
                <a:effectLst/>
                <a:latin typeface="Söhne"/>
              </a:rPr>
              <a:t>In React, i componenti sono gli elementi fondamentali della struttura dell'applicazione. In React, si puo pensare a un componente come a un "widget" o a una "parte" dell'interfaccia utente. Questo approccio consente di organizzare il codice in modo modulare e di facilitare la gestione dello stato e delle interazioni dell'utente.</a:t>
            </a:r>
          </a:p>
          <a:p>
            <a:r>
              <a:rPr lang="it-IT" b="0" i="0" dirty="0">
                <a:solidFill>
                  <a:srgbClr val="374151"/>
                </a:solidFill>
                <a:effectLst/>
                <a:latin typeface="Söhne"/>
              </a:rPr>
              <a:t>Un componente ha il vantaggio di essere:</a:t>
            </a:r>
          </a:p>
          <a:p>
            <a:pPr marL="0" marR="0" lvl="0" indent="0" algn="l" defTabSz="914400" rtl="0" eaLnBrk="1" fontAlgn="auto" latinLnBrk="0" hangingPunct="1">
              <a:lnSpc>
                <a:spcPct val="100000"/>
              </a:lnSpc>
              <a:spcBef>
                <a:spcPts val="0"/>
              </a:spcBef>
              <a:spcAft>
                <a:spcPts val="0"/>
              </a:spcAft>
              <a:buClrTx/>
              <a:buSzTx/>
              <a:buFontTx/>
              <a:buNone/>
              <a:tabLst/>
              <a:defRPr/>
            </a:pPr>
            <a:r>
              <a:rPr lang="it-IT" b="1" i="0" dirty="0">
                <a:solidFill>
                  <a:srgbClr val="374151"/>
                </a:solidFill>
                <a:effectLst/>
                <a:latin typeface="Söhne"/>
              </a:rPr>
              <a:t>- indipendente </a:t>
            </a:r>
            <a:r>
              <a:rPr lang="it-IT" b="0" i="0" dirty="0">
                <a:solidFill>
                  <a:srgbClr val="374151"/>
                </a:solidFill>
                <a:effectLst/>
                <a:latin typeface="Söhne"/>
              </a:rPr>
              <a:t>nel senso che rispenta il concetto di separazione delle responsabilità. Separando l'interfaccia utente in componenti, è possibile assegnare responsabilità specifiche a ciascun componente. Ad esempio, un componente può occuparsi solo della visualizzazione mentre un altro gestisce lo stato o le interazioni utente.</a:t>
            </a:r>
            <a:r>
              <a:rPr lang="it-IT" b="1" i="0" dirty="0">
                <a:solidFill>
                  <a:srgbClr val="374151"/>
                </a:solidFill>
                <a:effectLst/>
                <a:latin typeface="Söhne"/>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it-IT" b="1" i="0" dirty="0">
                <a:solidFill>
                  <a:srgbClr val="374151"/>
                </a:solidFill>
                <a:effectLst/>
                <a:latin typeface="Söhne"/>
              </a:rPr>
              <a:t>- riutilizzabile </a:t>
            </a:r>
            <a:r>
              <a:rPr lang="it-IT" b="0" i="0" dirty="0">
                <a:solidFill>
                  <a:srgbClr val="374151"/>
                </a:solidFill>
                <a:effectLst/>
                <a:latin typeface="Söhne"/>
              </a:rPr>
              <a:t>I componenti possono essere riutilizzati in diverse parti dell'applicazione o anche in progetti diversi. Questo promuove la coerenza e riduce la duplicazione del codice.</a:t>
            </a:r>
          </a:p>
          <a:p>
            <a:pPr marL="0" marR="0" lvl="0" indent="0" algn="l" defTabSz="914400" rtl="0" eaLnBrk="1" fontAlgn="auto" latinLnBrk="0" hangingPunct="1">
              <a:lnSpc>
                <a:spcPct val="100000"/>
              </a:lnSpc>
              <a:spcBef>
                <a:spcPts val="0"/>
              </a:spcBef>
              <a:spcAft>
                <a:spcPts val="0"/>
              </a:spcAft>
              <a:buClrTx/>
              <a:buSzTx/>
              <a:buFontTx/>
              <a:buNone/>
              <a:tabLst/>
              <a:defRPr/>
            </a:pPr>
            <a:r>
              <a:rPr lang="it-IT" b="1" i="0" dirty="0">
                <a:solidFill>
                  <a:srgbClr val="374151"/>
                </a:solidFill>
                <a:effectLst/>
                <a:latin typeface="Söhne"/>
              </a:rPr>
              <a:t>- modulare </a:t>
            </a:r>
            <a:r>
              <a:rPr lang="it-IT" b="0" i="0" dirty="0">
                <a:solidFill>
                  <a:srgbClr val="374151"/>
                </a:solidFill>
                <a:effectLst/>
                <a:latin typeface="Söhne"/>
              </a:rPr>
              <a:t>I componenti consentono di suddividere l'interfaccia utente in parti più piccole e gestibili. Questo approccio modulare semplifica la comprensione del codice, la manutenzione e la risoluzione dei bug.</a:t>
            </a:r>
          </a:p>
          <a:p>
            <a:pPr marL="0" marR="0" lvl="0" indent="0" algn="l" defTabSz="914400" rtl="0" eaLnBrk="1" fontAlgn="auto" latinLnBrk="0" hangingPunct="1">
              <a:lnSpc>
                <a:spcPct val="100000"/>
              </a:lnSpc>
              <a:spcBef>
                <a:spcPts val="0"/>
              </a:spcBef>
              <a:spcAft>
                <a:spcPts val="0"/>
              </a:spcAft>
              <a:buClrTx/>
              <a:buSzTx/>
              <a:buFontTx/>
              <a:buNone/>
              <a:tabLst/>
              <a:defRPr/>
            </a:pPr>
            <a:r>
              <a:rPr lang="it-IT" b="1" i="0" dirty="0">
                <a:solidFill>
                  <a:srgbClr val="374151"/>
                </a:solidFill>
                <a:effectLst/>
                <a:latin typeface="Söhne"/>
              </a:rPr>
              <a:t>- manutenibile </a:t>
            </a:r>
            <a:r>
              <a:rPr lang="it-IT" b="0" i="0" dirty="0">
                <a:solidFill>
                  <a:srgbClr val="374151"/>
                </a:solidFill>
                <a:effectLst/>
                <a:latin typeface="Söhne"/>
              </a:rPr>
              <a:t>La suddivisione del codice in componenti facilita la manutenzione, poiché è più semplice individuare e risolvere i problemi in una parte specifica dell'applicazione. Inoltre, i componenti ben progettati sono più facili da testare.</a:t>
            </a:r>
            <a:endParaRPr lang="it-IT" dirty="0"/>
          </a:p>
          <a:p>
            <a:endParaRPr lang="it-IT" dirty="0"/>
          </a:p>
        </p:txBody>
      </p:sp>
      <p:sp>
        <p:nvSpPr>
          <p:cNvPr id="4" name="Segnaposto numero diapositiva 3"/>
          <p:cNvSpPr>
            <a:spLocks noGrp="1"/>
          </p:cNvSpPr>
          <p:nvPr>
            <p:ph type="sldNum" sz="quarter" idx="5"/>
          </p:nvPr>
        </p:nvSpPr>
        <p:spPr/>
        <p:txBody>
          <a:bodyPr/>
          <a:lstStyle/>
          <a:p>
            <a:fld id="{F98511EC-80BF-45A4-9CE8-3BE613647E16}" type="slidenum">
              <a:rPr lang="it-IT" smtClean="0"/>
              <a:t>11</a:t>
            </a:fld>
            <a:endParaRPr lang="it-IT"/>
          </a:p>
        </p:txBody>
      </p:sp>
    </p:spTree>
    <p:extLst>
      <p:ext uri="{BB962C8B-B14F-4D97-AF65-F5344CB8AC3E}">
        <p14:creationId xmlns:p14="http://schemas.microsoft.com/office/powerpoint/2010/main" val="30935569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b="0" i="0" dirty="0">
                <a:solidFill>
                  <a:srgbClr val="374151"/>
                </a:solidFill>
                <a:effectLst/>
                <a:latin typeface="Söhne"/>
              </a:rPr>
              <a:t>In React, puoi scrivere un componente utilizzando la sintassi di JavaScript chiamata JSX (JavaScript XML), che rende più intuitiva la definizione dell'interfaccia utente. Ecco un esempio di come puoi scrivere un componente di funzione.</a:t>
            </a:r>
          </a:p>
          <a:p>
            <a:r>
              <a:rPr lang="it-IT" b="0" i="0" dirty="0">
                <a:solidFill>
                  <a:srgbClr val="374151"/>
                </a:solidFill>
                <a:effectLst/>
                <a:latin typeface="Söhne"/>
              </a:rPr>
              <a:t>Nell’esempio  stiamo importando la libreria React, che è necessaria per definire i componenti React. </a:t>
            </a:r>
          </a:p>
          <a:p>
            <a:r>
              <a:rPr lang="it-IT" b="0" i="0" dirty="0">
                <a:solidFill>
                  <a:srgbClr val="374151"/>
                </a:solidFill>
                <a:effectLst/>
                <a:latin typeface="Söhne"/>
              </a:rPr>
              <a:t>Nel componente di funzione HelloComponent stiamo ricevendo </a:t>
            </a:r>
            <a:r>
              <a:rPr lang="it-IT" dirty="0"/>
              <a:t>props</a:t>
            </a:r>
            <a:r>
              <a:rPr lang="it-IT" b="0" i="0" dirty="0">
                <a:solidFill>
                  <a:srgbClr val="374151"/>
                </a:solidFill>
                <a:effectLst/>
                <a:latin typeface="Söhne"/>
              </a:rPr>
              <a:t> come argomento della funzione e utilizza la sintassi di arrow function (</a:t>
            </a:r>
            <a:r>
              <a:rPr lang="it-IT" dirty="0"/>
              <a:t>() =&gt; { /* corpo della funzione */ }</a:t>
            </a:r>
            <a:r>
              <a:rPr lang="it-IT" b="0" i="0" dirty="0">
                <a:solidFill>
                  <a:srgbClr val="374151"/>
                </a:solidFill>
                <a:effectLst/>
                <a:latin typeface="Söhne"/>
              </a:rPr>
              <a:t>) per dichiarare la funzione del componente. </a:t>
            </a:r>
          </a:p>
          <a:p>
            <a:r>
              <a:rPr lang="it-IT" b="0" i="0" dirty="0">
                <a:solidFill>
                  <a:srgbClr val="374151"/>
                </a:solidFill>
                <a:effectLst/>
                <a:latin typeface="Söhne"/>
              </a:rPr>
              <a:t>All'interno del corpo della funzione, stiamo utilizzando JSX per definire la struttura dell'interfaccia utente. In questo caso, stiamo visualizzando un Hello, (statico) e un nome, fornito come proprietà (</a:t>
            </a:r>
            <a:r>
              <a:rPr lang="it-IT" dirty="0"/>
              <a:t>props</a:t>
            </a:r>
            <a:r>
              <a:rPr lang="it-IT" b="0" i="0" dirty="0">
                <a:solidFill>
                  <a:srgbClr val="374151"/>
                </a:solidFill>
                <a:effectLst/>
                <a:latin typeface="Söhne"/>
              </a:rPr>
              <a:t>) al componente.</a:t>
            </a:r>
          </a:p>
          <a:p>
            <a:r>
              <a:rPr lang="it-IT" b="0" i="0" dirty="0">
                <a:solidFill>
                  <a:srgbClr val="374151"/>
                </a:solidFill>
                <a:effectLst/>
                <a:latin typeface="Söhne"/>
              </a:rPr>
              <a:t>Infine, esportiamo i componenti utilizzando </a:t>
            </a:r>
            <a:r>
              <a:rPr lang="it-IT" dirty="0"/>
              <a:t>export default</a:t>
            </a:r>
            <a:r>
              <a:rPr lang="it-IT" b="0" i="0" dirty="0">
                <a:solidFill>
                  <a:srgbClr val="374151"/>
                </a:solidFill>
                <a:effectLst/>
                <a:latin typeface="Söhne"/>
              </a:rPr>
              <a:t> in modo che possano essere importati ed utilizzati in altri file React.</a:t>
            </a:r>
          </a:p>
          <a:p>
            <a:endParaRPr lang="it-IT" b="0" i="0" dirty="0">
              <a:solidFill>
                <a:srgbClr val="374151"/>
              </a:solidFill>
              <a:effectLst/>
              <a:latin typeface="Söhne"/>
            </a:endParaRPr>
          </a:p>
          <a:p>
            <a:r>
              <a:rPr lang="it-IT" b="0" i="0" dirty="0">
                <a:solidFill>
                  <a:srgbClr val="374151"/>
                </a:solidFill>
                <a:effectLst/>
                <a:latin typeface="Söhne"/>
              </a:rPr>
              <a:t>L'uso sempre più limitato dei "class components" in React è dovuto principalmente a una serie di ragioni e al fatto che React stesso ha introdotto nuove funzionalità che rendono più conveniente e leggibile l'uso di "functional components".:</a:t>
            </a:r>
          </a:p>
          <a:p>
            <a:r>
              <a:rPr lang="it-IT" b="0" i="0" dirty="0">
                <a:solidFill>
                  <a:srgbClr val="374151"/>
                </a:solidFill>
                <a:effectLst/>
                <a:latin typeface="Söhne"/>
              </a:rPr>
              <a:t>- </a:t>
            </a:r>
            <a:r>
              <a:rPr lang="it-IT" b="1" i="0" dirty="0">
                <a:effectLst/>
                <a:latin typeface="Söhne"/>
              </a:rPr>
              <a:t>Sintassi più concisa con le Arrow Function:</a:t>
            </a:r>
            <a:r>
              <a:rPr lang="it-IT" b="0" i="0" dirty="0">
                <a:solidFill>
                  <a:srgbClr val="374151"/>
                </a:solidFill>
                <a:effectLst/>
                <a:latin typeface="Söhne"/>
              </a:rPr>
              <a:t> Le "functional components" con le arrow function sono più concise e leggibili rispetto alle classi. </a:t>
            </a:r>
          </a:p>
          <a:p>
            <a:r>
              <a:rPr lang="it-IT" b="0" i="0" dirty="0">
                <a:solidFill>
                  <a:srgbClr val="374151"/>
                </a:solidFill>
                <a:effectLst/>
                <a:latin typeface="Söhne"/>
              </a:rPr>
              <a:t>- </a:t>
            </a:r>
            <a:r>
              <a:rPr lang="it-IT" b="1" i="0" dirty="0">
                <a:effectLst/>
                <a:latin typeface="Söhne"/>
              </a:rPr>
              <a:t>Leggibilità e Composizione:</a:t>
            </a:r>
            <a:r>
              <a:rPr lang="it-IT" b="0" i="0" dirty="0">
                <a:solidFill>
                  <a:srgbClr val="374151"/>
                </a:solidFill>
                <a:effectLst/>
                <a:latin typeface="Söhne"/>
              </a:rPr>
              <a:t> I "functional components" promuovono la composizione e la leggibilità del codice. La separazione delle responsabilità tramite componenti più piccoli e specializzati è spesso più chiara nei "functional components" rispetto alle classi più grandi.</a:t>
            </a:r>
          </a:p>
          <a:p>
            <a:r>
              <a:rPr lang="it-IT" b="0" i="0" dirty="0">
                <a:solidFill>
                  <a:srgbClr val="374151"/>
                </a:solidFill>
                <a:effectLst/>
                <a:latin typeface="Söhne"/>
              </a:rPr>
              <a:t>- </a:t>
            </a:r>
            <a:r>
              <a:rPr lang="it-IT" b="1" i="0" dirty="0">
                <a:effectLst/>
                <a:latin typeface="Söhne"/>
              </a:rPr>
              <a:t>Compatibilità con la Programmazione Funzionale:</a:t>
            </a:r>
            <a:r>
              <a:rPr lang="it-IT" b="0" i="0" dirty="0">
                <a:solidFill>
                  <a:srgbClr val="374151"/>
                </a:solidFill>
                <a:effectLst/>
                <a:latin typeface="Söhne"/>
              </a:rPr>
              <a:t> L'uso di "functional components" si allinea meglio con i principi della programmazione funzionale, che è una pratica sempre più diffusa nell'ambito dello sviluppo di software.</a:t>
            </a:r>
          </a:p>
          <a:p>
            <a:r>
              <a:rPr lang="it-IT" b="0" i="0" dirty="0">
                <a:solidFill>
                  <a:srgbClr val="374151"/>
                </a:solidFill>
                <a:effectLst/>
                <a:latin typeface="Söhne"/>
              </a:rPr>
              <a:t>- </a:t>
            </a:r>
            <a:r>
              <a:rPr lang="it-IT" b="1" i="0" dirty="0">
                <a:effectLst/>
                <a:latin typeface="Söhne"/>
              </a:rPr>
              <a:t>Performance:</a:t>
            </a:r>
            <a:r>
              <a:rPr lang="it-IT" b="0" i="0" dirty="0">
                <a:solidFill>
                  <a:srgbClr val="374151"/>
                </a:solidFill>
                <a:effectLst/>
                <a:latin typeface="Söhne"/>
              </a:rPr>
              <a:t> Nei casi più semplici, i "functional components" possono essere più efficienti dal punto di vista delle prestazioni rispetto ai "class components".</a:t>
            </a:r>
            <a:endParaRPr lang="en-US" dirty="0"/>
          </a:p>
        </p:txBody>
      </p:sp>
      <p:sp>
        <p:nvSpPr>
          <p:cNvPr id="4" name="Slide Number Placeholder 3"/>
          <p:cNvSpPr>
            <a:spLocks noGrp="1"/>
          </p:cNvSpPr>
          <p:nvPr>
            <p:ph type="sldNum" sz="quarter" idx="5"/>
          </p:nvPr>
        </p:nvSpPr>
        <p:spPr/>
        <p:txBody>
          <a:bodyPr/>
          <a:lstStyle/>
          <a:p>
            <a:fld id="{F98511EC-80BF-45A4-9CE8-3BE613647E16}" type="slidenum">
              <a:rPr lang="it-IT" smtClean="0"/>
              <a:t>15</a:t>
            </a:fld>
            <a:endParaRPr lang="it-IT"/>
          </a:p>
        </p:txBody>
      </p:sp>
    </p:spTree>
    <p:extLst>
      <p:ext uri="{BB962C8B-B14F-4D97-AF65-F5344CB8AC3E}">
        <p14:creationId xmlns:p14="http://schemas.microsoft.com/office/powerpoint/2010/main" val="35799070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1200" b="0" i="0" kern="1200" dirty="0">
                <a:solidFill>
                  <a:schemeClr val="tx1"/>
                </a:solidFill>
                <a:effectLst/>
                <a:latin typeface="+mn-lt"/>
                <a:ea typeface="+mn-ea"/>
                <a:cs typeface="+mn-cs"/>
              </a:rPr>
              <a:t>In React, i cicli di vita di un componente si riferiscono alle diverse fasi attraverso le quali un componente passa durante il suo esistere, dalla creazione alla distruzione. Queste fasi sono gestite da metodi specifici che puoi definire all'interno del tuo componente. I principali metodi del ciclo di vita di un componente di React sono divisi in tre categorie: montaggio, aggiornamento e smontaggio.</a:t>
            </a:r>
          </a:p>
          <a:p>
            <a:br>
              <a:rPr lang="it-IT" sz="1200" b="0" i="0" kern="1200" dirty="0">
                <a:solidFill>
                  <a:schemeClr val="tx1"/>
                </a:solidFill>
                <a:effectLst/>
                <a:latin typeface="+mn-lt"/>
                <a:ea typeface="+mn-ea"/>
                <a:cs typeface="+mn-cs"/>
              </a:rPr>
            </a:br>
            <a:r>
              <a:rPr lang="it-IT" sz="1200" b="1" i="0" kern="1200" dirty="0">
                <a:solidFill>
                  <a:schemeClr val="tx1"/>
                </a:solidFill>
                <a:effectLst/>
                <a:latin typeface="+mn-lt"/>
                <a:ea typeface="+mn-ea"/>
                <a:cs typeface="+mn-cs"/>
              </a:rPr>
              <a:t>Montaggio:</a:t>
            </a:r>
            <a:r>
              <a:rPr lang="it-IT" sz="1200" b="0" i="0" kern="1200" dirty="0">
                <a:solidFill>
                  <a:schemeClr val="tx1"/>
                </a:solidFill>
                <a:effectLst/>
                <a:latin typeface="+mn-lt"/>
                <a:ea typeface="+mn-ea"/>
                <a:cs typeface="+mn-cs"/>
              </a:rPr>
              <a:t>Quando un componente funzionale viene "montato" per la prima volta, viene eseguito il suo codice. Gli Hooks come useEffect con un array vuoto ([]) come dipendenza vengono eseguiti in questa fase.</a:t>
            </a:r>
          </a:p>
          <a:p>
            <a:r>
              <a:rPr lang="it-IT" sz="1200" b="0" i="0" kern="1200" dirty="0">
                <a:solidFill>
                  <a:schemeClr val="tx1"/>
                </a:solidFill>
                <a:effectLst/>
                <a:latin typeface="+mn-lt"/>
                <a:ea typeface="+mn-ea"/>
                <a:cs typeface="+mn-cs"/>
              </a:rPr>
              <a:t>È il momento in cui puoi inizializzare lo stato, effettuare chiamate a API o compiere altre azioni di setup.</a:t>
            </a:r>
          </a:p>
          <a:p>
            <a:endParaRPr lang="it-IT" dirty="0"/>
          </a:p>
          <a:p>
            <a:r>
              <a:rPr lang="it-IT" sz="1200" b="1" i="0" kern="1200" dirty="0">
                <a:solidFill>
                  <a:schemeClr val="tx1"/>
                </a:solidFill>
                <a:effectLst/>
                <a:latin typeface="+mn-lt"/>
                <a:ea typeface="+mn-ea"/>
                <a:cs typeface="+mn-cs"/>
              </a:rPr>
              <a:t>Aggiornamento:</a:t>
            </a:r>
            <a:r>
              <a:rPr lang="it-IT" sz="1200" b="0" i="0" kern="1200" dirty="0">
                <a:solidFill>
                  <a:schemeClr val="tx1"/>
                </a:solidFill>
                <a:effectLst/>
                <a:latin typeface="+mn-lt"/>
                <a:ea typeface="+mn-ea"/>
                <a:cs typeface="+mn-cs"/>
              </a:rPr>
              <a:t>Ogni volta che lo stato del componente cambia o vengono ricevute nuove props, si verifica la fase di aggiornamento.</a:t>
            </a:r>
          </a:p>
          <a:p>
            <a:r>
              <a:rPr lang="it-IT" sz="1200" b="0" i="0" kern="1200" dirty="0">
                <a:solidFill>
                  <a:schemeClr val="tx1"/>
                </a:solidFill>
                <a:effectLst/>
                <a:latin typeface="+mn-lt"/>
                <a:ea typeface="+mn-ea"/>
                <a:cs typeface="+mn-cs"/>
              </a:rPr>
              <a:t>Hooks come useEffect con dipendenze specifiche vengono eseguiti in questa fase.</a:t>
            </a:r>
          </a:p>
          <a:p>
            <a:r>
              <a:rPr lang="it-IT" sz="1200" b="0" i="0" kern="1200" dirty="0">
                <a:solidFill>
                  <a:schemeClr val="tx1"/>
                </a:solidFill>
                <a:effectLst/>
                <a:latin typeface="+mn-lt"/>
                <a:ea typeface="+mn-ea"/>
                <a:cs typeface="+mn-cs"/>
              </a:rPr>
              <a:t>È il momento in cui puoi gestire le modifiche di stato o props.</a:t>
            </a:r>
          </a:p>
          <a:p>
            <a:endParaRPr lang="it-IT" sz="1200" b="0" i="0" kern="1200" dirty="0">
              <a:solidFill>
                <a:schemeClr val="tx1"/>
              </a:solidFill>
              <a:effectLst/>
              <a:latin typeface="+mn-lt"/>
              <a:ea typeface="+mn-ea"/>
              <a:cs typeface="+mn-cs"/>
            </a:endParaRPr>
          </a:p>
          <a:p>
            <a:r>
              <a:rPr lang="it-IT" sz="1200" b="1" i="0" kern="1200" dirty="0">
                <a:solidFill>
                  <a:schemeClr val="tx1"/>
                </a:solidFill>
                <a:effectLst/>
                <a:latin typeface="+mn-lt"/>
                <a:ea typeface="+mn-ea"/>
                <a:cs typeface="+mn-cs"/>
              </a:rPr>
              <a:t>Smontaggio:</a:t>
            </a:r>
            <a:r>
              <a:rPr lang="it-IT" sz="1200" b="0" i="0" kern="1200" dirty="0">
                <a:solidFill>
                  <a:schemeClr val="tx1"/>
                </a:solidFill>
                <a:effectLst/>
                <a:latin typeface="+mn-lt"/>
                <a:ea typeface="+mn-ea"/>
                <a:cs typeface="+mn-cs"/>
              </a:rPr>
              <a:t>Quando il componente viene rimosso dal DOM, si verifica la fase di smontaggio.</a:t>
            </a:r>
          </a:p>
          <a:p>
            <a:r>
              <a:rPr lang="it-IT" sz="1200" b="0" i="0" kern="1200" dirty="0">
                <a:solidFill>
                  <a:schemeClr val="tx1"/>
                </a:solidFill>
                <a:effectLst/>
                <a:latin typeface="+mn-lt"/>
                <a:ea typeface="+mn-ea"/>
                <a:cs typeface="+mn-cs"/>
              </a:rPr>
              <a:t>Gli Hooks come useEffect con una funzione di cleanup vengono eseguiti in questa fase.</a:t>
            </a:r>
          </a:p>
          <a:p>
            <a:r>
              <a:rPr lang="it-IT" sz="1200" b="0" i="0" kern="1200" dirty="0">
                <a:solidFill>
                  <a:schemeClr val="tx1"/>
                </a:solidFill>
                <a:effectLst/>
                <a:latin typeface="+mn-lt"/>
                <a:ea typeface="+mn-ea"/>
                <a:cs typeface="+mn-cs"/>
              </a:rPr>
              <a:t>Puoi pulire risorse, annullare registrazioni di eventi o eseguire altre azioni di "cleanup".</a:t>
            </a:r>
          </a:p>
          <a:p>
            <a:endParaRPr lang="it-IT" sz="1200" b="0" i="0" kern="1200" dirty="0">
              <a:solidFill>
                <a:schemeClr val="tx1"/>
              </a:solidFill>
              <a:effectLst/>
              <a:latin typeface="+mn-lt"/>
              <a:ea typeface="+mn-ea"/>
              <a:cs typeface="+mn-cs"/>
            </a:endParaRPr>
          </a:p>
          <a:p>
            <a:endParaRPr lang="it-IT" dirty="0"/>
          </a:p>
        </p:txBody>
      </p:sp>
      <p:sp>
        <p:nvSpPr>
          <p:cNvPr id="4" name="Segnaposto numero diapositiva 3"/>
          <p:cNvSpPr>
            <a:spLocks noGrp="1"/>
          </p:cNvSpPr>
          <p:nvPr>
            <p:ph type="sldNum" sz="quarter" idx="5"/>
          </p:nvPr>
        </p:nvSpPr>
        <p:spPr/>
        <p:txBody>
          <a:bodyPr/>
          <a:lstStyle/>
          <a:p>
            <a:fld id="{F98511EC-80BF-45A4-9CE8-3BE613647E16}" type="slidenum">
              <a:rPr lang="it-IT" smtClean="0"/>
              <a:t>16</a:t>
            </a:fld>
            <a:endParaRPr lang="it-IT"/>
          </a:p>
        </p:txBody>
      </p:sp>
    </p:spTree>
    <p:extLst>
      <p:ext uri="{BB962C8B-B14F-4D97-AF65-F5344CB8AC3E}">
        <p14:creationId xmlns:p14="http://schemas.microsoft.com/office/powerpoint/2010/main" val="26843070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b="0" i="0" dirty="0">
                <a:solidFill>
                  <a:srgbClr val="374151"/>
                </a:solidFill>
                <a:effectLst/>
                <a:latin typeface="Söhne"/>
              </a:rPr>
              <a:t>In React, </a:t>
            </a:r>
            <a:r>
              <a:rPr lang="it-IT" dirty="0"/>
              <a:t>props</a:t>
            </a:r>
            <a:r>
              <a:rPr lang="it-IT" b="0" i="0" dirty="0">
                <a:solidFill>
                  <a:srgbClr val="374151"/>
                </a:solidFill>
                <a:effectLst/>
                <a:latin typeface="Söhne"/>
              </a:rPr>
              <a:t> e </a:t>
            </a:r>
            <a:r>
              <a:rPr lang="it-IT" dirty="0"/>
              <a:t>state</a:t>
            </a:r>
            <a:r>
              <a:rPr lang="it-IT" b="0" i="0" dirty="0">
                <a:solidFill>
                  <a:srgbClr val="374151"/>
                </a:solidFill>
                <a:effectLst/>
                <a:latin typeface="Söhne"/>
              </a:rPr>
              <a:t> sono due concetti fondamentali che vengono utilizzati per gestire e passare dati all'interno dei componenti.</a:t>
            </a:r>
          </a:p>
          <a:p>
            <a:endParaRPr lang="it-IT" b="0" i="0" dirty="0">
              <a:solidFill>
                <a:srgbClr val="374151"/>
              </a:solidFill>
              <a:effectLst/>
              <a:latin typeface="Söhne"/>
            </a:endParaRPr>
          </a:p>
          <a:p>
            <a:r>
              <a:rPr lang="it-IT" b="0" i="0" dirty="0">
                <a:solidFill>
                  <a:srgbClr val="374151"/>
                </a:solidFill>
                <a:effectLst/>
                <a:latin typeface="Söhne"/>
              </a:rPr>
              <a:t>Le </a:t>
            </a:r>
            <a:r>
              <a:rPr lang="it-IT" dirty="0"/>
              <a:t>props</a:t>
            </a:r>
            <a:r>
              <a:rPr lang="it-IT" b="0" i="0" dirty="0">
                <a:solidFill>
                  <a:srgbClr val="374151"/>
                </a:solidFill>
                <a:effectLst/>
                <a:latin typeface="Söhne"/>
              </a:rPr>
              <a:t> sono oggetti JavaScript che contengono dati passati da un componente padre a un componente figlio. Le props sono immutabili, il che significa che non possono essere modificate dal componente figlio. I dati in props sono accessibili come attributi del componente. Ovvero il padre chiamerà il componente HelloComponent passando come attributo name. E il componente HelloComponent avrà come parametro di input della funzione l’oggetto props, in cui ci sarà la proprietà name, che sarà valorizzata con il valore assegnato dal padre come attributo</a:t>
            </a:r>
          </a:p>
          <a:p>
            <a:endParaRPr lang="it-IT" b="0" i="0" dirty="0">
              <a:solidFill>
                <a:srgbClr val="374151"/>
              </a:solidFill>
              <a:effectLst/>
              <a:latin typeface="Söhne"/>
            </a:endParaRPr>
          </a:p>
          <a:p>
            <a:r>
              <a:rPr lang="it-IT" b="0" i="0" dirty="0">
                <a:solidFill>
                  <a:srgbClr val="374151"/>
                </a:solidFill>
                <a:effectLst/>
                <a:latin typeface="Söhne"/>
              </a:rPr>
              <a:t>Lo </a:t>
            </a:r>
            <a:r>
              <a:rPr lang="it-IT" dirty="0"/>
              <a:t>state</a:t>
            </a:r>
            <a:r>
              <a:rPr lang="it-IT" b="0" i="0" dirty="0">
                <a:solidFill>
                  <a:srgbClr val="374151"/>
                </a:solidFill>
                <a:effectLst/>
                <a:latin typeface="Söhne"/>
              </a:rPr>
              <a:t> rappresenta lo stato interno di un componente in React. A differenza delle props, lo state può essere modificato all'interno del componente. Quando lo state di un componente cambia, React si occupa automaticamente di rendere nuovamente il componente con il nuovo stato. Lo state viene dichiarato nel componente con il destructuring di javascript. Quando si utilizza lo </a:t>
            </a:r>
            <a:r>
              <a:rPr lang="it-IT" dirty="0"/>
              <a:t>useState</a:t>
            </a:r>
            <a:r>
              <a:rPr lang="it-IT" b="0" i="0" dirty="0">
                <a:solidFill>
                  <a:srgbClr val="374151"/>
                </a:solidFill>
                <a:effectLst/>
                <a:latin typeface="Söhne"/>
              </a:rPr>
              <a:t> hook, questo restituisce un array con due elementi: la variabile di stato e una funzione per aggiornare la variabile di stato. Il destructuring consente di assegnare nomi più significativi a questi due elementi. </a:t>
            </a:r>
          </a:p>
          <a:p>
            <a:r>
              <a:rPr lang="it-IT" b="0" i="0" dirty="0">
                <a:solidFill>
                  <a:srgbClr val="374151"/>
                </a:solidFill>
                <a:effectLst/>
                <a:latin typeface="Söhne"/>
              </a:rPr>
              <a:t>È importante notare che quando </a:t>
            </a:r>
            <a:r>
              <a:rPr lang="it-IT" dirty="0"/>
              <a:t>setName</a:t>
            </a:r>
            <a:r>
              <a:rPr lang="it-IT" b="0" i="0" dirty="0">
                <a:solidFill>
                  <a:srgbClr val="374151"/>
                </a:solidFill>
                <a:effectLst/>
                <a:latin typeface="Söhne"/>
              </a:rPr>
              <a:t> viene chiamata, React eseguirà una nuova resa del componente e dei suoi figli.</a:t>
            </a:r>
          </a:p>
          <a:p>
            <a:endParaRPr lang="it-IT" sz="1200" b="1" i="0" kern="1200" dirty="0">
              <a:solidFill>
                <a:schemeClr val="tx1"/>
              </a:solidFill>
              <a:effectLst/>
              <a:latin typeface="+mn-lt"/>
              <a:ea typeface="+mn-ea"/>
              <a:cs typeface="+mn-cs"/>
            </a:endParaRPr>
          </a:p>
          <a:p>
            <a:r>
              <a:rPr lang="it-IT" sz="1200" b="1" i="0" kern="1200" dirty="0">
                <a:solidFill>
                  <a:schemeClr val="tx1"/>
                </a:solidFill>
                <a:effectLst/>
                <a:latin typeface="+mn-lt"/>
                <a:ea typeface="+mn-ea"/>
                <a:cs typeface="+mn-cs"/>
              </a:rPr>
              <a:t>Differenze Principali:</a:t>
            </a:r>
          </a:p>
          <a:p>
            <a:r>
              <a:rPr lang="it-IT" sz="1200" b="1" i="0" kern="1200" dirty="0">
                <a:solidFill>
                  <a:schemeClr val="tx1"/>
                </a:solidFill>
                <a:effectLst/>
                <a:latin typeface="+mn-lt"/>
                <a:ea typeface="+mn-ea"/>
                <a:cs typeface="+mn-cs"/>
              </a:rPr>
              <a:t>Origine:</a:t>
            </a:r>
            <a:endParaRPr lang="it-IT" sz="1200" b="0" i="0" kern="1200" dirty="0">
              <a:solidFill>
                <a:schemeClr val="tx1"/>
              </a:solidFill>
              <a:effectLst/>
              <a:latin typeface="+mn-lt"/>
              <a:ea typeface="+mn-ea"/>
              <a:cs typeface="+mn-cs"/>
            </a:endParaRPr>
          </a:p>
          <a:p>
            <a:pPr lvl="1"/>
            <a:r>
              <a:rPr lang="it-IT" sz="1200" b="0" i="0" kern="1200" dirty="0">
                <a:solidFill>
                  <a:schemeClr val="tx1"/>
                </a:solidFill>
                <a:effectLst/>
                <a:latin typeface="+mn-lt"/>
                <a:ea typeface="+mn-ea"/>
                <a:cs typeface="+mn-cs"/>
              </a:rPr>
              <a:t>Props vengono passate da un componente genitore a un componente figlio.</a:t>
            </a:r>
          </a:p>
          <a:p>
            <a:pPr lvl="1"/>
            <a:r>
              <a:rPr lang="it-IT" sz="1200" b="0" i="0" kern="1200" dirty="0">
                <a:solidFill>
                  <a:schemeClr val="tx1"/>
                </a:solidFill>
                <a:effectLst/>
                <a:latin typeface="+mn-lt"/>
                <a:ea typeface="+mn-ea"/>
                <a:cs typeface="+mn-cs"/>
              </a:rPr>
              <a:t>Lo State è gestito internamente da un componente e può essere modificato solo dal componente stesso.</a:t>
            </a:r>
          </a:p>
          <a:p>
            <a:r>
              <a:rPr lang="it-IT" sz="1200" b="1" i="0" kern="1200" dirty="0">
                <a:solidFill>
                  <a:schemeClr val="tx1"/>
                </a:solidFill>
                <a:effectLst/>
                <a:latin typeface="+mn-lt"/>
                <a:ea typeface="+mn-ea"/>
                <a:cs typeface="+mn-cs"/>
              </a:rPr>
              <a:t>Mutabilità:</a:t>
            </a:r>
            <a:endParaRPr lang="it-IT" sz="1200" b="0" i="0" kern="1200" dirty="0">
              <a:solidFill>
                <a:schemeClr val="tx1"/>
              </a:solidFill>
              <a:effectLst/>
              <a:latin typeface="+mn-lt"/>
              <a:ea typeface="+mn-ea"/>
              <a:cs typeface="+mn-cs"/>
            </a:endParaRPr>
          </a:p>
          <a:p>
            <a:pPr lvl="1"/>
            <a:r>
              <a:rPr lang="it-IT" sz="1200" b="0" i="0" kern="1200" dirty="0">
                <a:solidFill>
                  <a:schemeClr val="tx1"/>
                </a:solidFill>
                <a:effectLst/>
                <a:latin typeface="+mn-lt"/>
                <a:ea typeface="+mn-ea"/>
                <a:cs typeface="+mn-cs"/>
              </a:rPr>
              <a:t>Props sono immutabili. Un componente figlio non dovrebbe modificare direttamente le props.</a:t>
            </a:r>
          </a:p>
          <a:p>
            <a:pPr lvl="1"/>
            <a:r>
              <a:rPr lang="it-IT" sz="1200" b="0" i="0" kern="1200" dirty="0">
                <a:solidFill>
                  <a:schemeClr val="tx1"/>
                </a:solidFill>
                <a:effectLst/>
                <a:latin typeface="+mn-lt"/>
                <a:ea typeface="+mn-ea"/>
                <a:cs typeface="+mn-cs"/>
              </a:rPr>
              <a:t>State è mutabile e può essere modificato utilizzando il metodo setState.</a:t>
            </a:r>
          </a:p>
          <a:p>
            <a:r>
              <a:rPr lang="it-IT" sz="1200" b="1" i="0" kern="1200" dirty="0">
                <a:solidFill>
                  <a:schemeClr val="tx1"/>
                </a:solidFill>
                <a:effectLst/>
                <a:latin typeface="+mn-lt"/>
                <a:ea typeface="+mn-ea"/>
                <a:cs typeface="+mn-cs"/>
              </a:rPr>
              <a:t>Aggiornamenti:</a:t>
            </a:r>
            <a:endParaRPr lang="it-IT" sz="1200" b="0" i="0" kern="1200" dirty="0">
              <a:solidFill>
                <a:schemeClr val="tx1"/>
              </a:solidFill>
              <a:effectLst/>
              <a:latin typeface="+mn-lt"/>
              <a:ea typeface="+mn-ea"/>
              <a:cs typeface="+mn-cs"/>
            </a:endParaRPr>
          </a:p>
          <a:p>
            <a:pPr lvl="1"/>
            <a:r>
              <a:rPr lang="it-IT" sz="1200" b="0" i="0" kern="1200" dirty="0">
                <a:solidFill>
                  <a:schemeClr val="tx1"/>
                </a:solidFill>
                <a:effectLst/>
                <a:latin typeface="+mn-lt"/>
                <a:ea typeface="+mn-ea"/>
                <a:cs typeface="+mn-cs"/>
              </a:rPr>
              <a:t>Le modifiche alle Props in un componente genitore possono influire su un componente figlio, ma il componente figlio non può modificarle direttamente.</a:t>
            </a:r>
          </a:p>
          <a:p>
            <a:pPr lvl="1"/>
            <a:r>
              <a:rPr lang="it-IT" sz="1200" b="0" i="0" kern="1200" dirty="0">
                <a:solidFill>
                  <a:schemeClr val="tx1"/>
                </a:solidFill>
                <a:effectLst/>
                <a:latin typeface="+mn-lt"/>
                <a:ea typeface="+mn-ea"/>
                <a:cs typeface="+mn-cs"/>
              </a:rPr>
              <a:t>Le modifiche allo State di un componente possono innescare la ri-renderizzazione del componente.</a:t>
            </a:r>
          </a:p>
          <a:p>
            <a:r>
              <a:rPr lang="it-IT" sz="1200" b="1" i="0" kern="1200" dirty="0">
                <a:solidFill>
                  <a:schemeClr val="tx1"/>
                </a:solidFill>
                <a:effectLst/>
                <a:latin typeface="+mn-lt"/>
                <a:ea typeface="+mn-ea"/>
                <a:cs typeface="+mn-cs"/>
              </a:rPr>
              <a:t>Inizializzazione:</a:t>
            </a:r>
            <a:endParaRPr lang="it-IT" sz="1200" b="0" i="0" kern="1200" dirty="0">
              <a:solidFill>
                <a:schemeClr val="tx1"/>
              </a:solidFill>
              <a:effectLst/>
              <a:latin typeface="+mn-lt"/>
              <a:ea typeface="+mn-ea"/>
              <a:cs typeface="+mn-cs"/>
            </a:endParaRPr>
          </a:p>
          <a:p>
            <a:pPr lvl="1"/>
            <a:r>
              <a:rPr lang="it-IT" sz="1200" b="0" i="0" kern="1200" dirty="0">
                <a:solidFill>
                  <a:schemeClr val="tx1"/>
                </a:solidFill>
                <a:effectLst/>
                <a:latin typeface="+mn-lt"/>
                <a:ea typeface="+mn-ea"/>
                <a:cs typeface="+mn-cs"/>
              </a:rPr>
              <a:t>Le Props sono passate da un componente genitore e vengono definite quando il componente figlio viene utilizzato.</a:t>
            </a:r>
          </a:p>
          <a:p>
            <a:pPr lvl="1"/>
            <a:r>
              <a:rPr lang="it-IT" sz="1200" b="0" i="0" kern="1200" dirty="0">
                <a:solidFill>
                  <a:schemeClr val="tx1"/>
                </a:solidFill>
                <a:effectLst/>
                <a:latin typeface="+mn-lt"/>
                <a:ea typeface="+mn-ea"/>
                <a:cs typeface="+mn-cs"/>
              </a:rPr>
              <a:t>Lo State può essere inizializzato nel costruttore di una classe o utilizzando l'hook useState in un componente funzionale.</a:t>
            </a:r>
          </a:p>
          <a:p>
            <a:r>
              <a:rPr lang="it-IT" sz="1200" b="0" i="0" kern="1200" dirty="0">
                <a:solidFill>
                  <a:schemeClr val="tx1"/>
                </a:solidFill>
                <a:effectLst/>
                <a:latin typeface="+mn-lt"/>
                <a:ea typeface="+mn-ea"/>
                <a:cs typeface="+mn-cs"/>
              </a:rPr>
              <a:t>In sintesi, props sono utilizzate per passare dati da un componente genitore a uno figlio, mentre state è utilizzato per gestire lo stato interno di un componente, influenzando la sua resa e comportamento. Entrambi sono fondamentali per lo sviluppo di applicazioni React scalabili e gestibili.</a:t>
            </a:r>
          </a:p>
          <a:p>
            <a:endParaRPr lang="it-IT" dirty="0"/>
          </a:p>
        </p:txBody>
      </p:sp>
      <p:sp>
        <p:nvSpPr>
          <p:cNvPr id="4" name="Segnaposto numero diapositiva 3"/>
          <p:cNvSpPr>
            <a:spLocks noGrp="1"/>
          </p:cNvSpPr>
          <p:nvPr>
            <p:ph type="sldNum" sz="quarter" idx="5"/>
          </p:nvPr>
        </p:nvSpPr>
        <p:spPr/>
        <p:txBody>
          <a:bodyPr/>
          <a:lstStyle/>
          <a:p>
            <a:fld id="{F98511EC-80BF-45A4-9CE8-3BE613647E16}" type="slidenum">
              <a:rPr lang="it-IT" smtClean="0"/>
              <a:t>17</a:t>
            </a:fld>
            <a:endParaRPr lang="it-IT"/>
          </a:p>
        </p:txBody>
      </p:sp>
    </p:spTree>
    <p:extLst>
      <p:ext uri="{BB962C8B-B14F-4D97-AF65-F5344CB8AC3E}">
        <p14:creationId xmlns:p14="http://schemas.microsoft.com/office/powerpoint/2010/main" val="5522676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F98511EC-80BF-45A4-9CE8-3BE613647E16}" type="slidenum">
              <a:rPr lang="it-IT" smtClean="0"/>
              <a:t>18</a:t>
            </a:fld>
            <a:endParaRPr lang="it-IT"/>
          </a:p>
        </p:txBody>
      </p:sp>
    </p:spTree>
    <p:extLst>
      <p:ext uri="{BB962C8B-B14F-4D97-AF65-F5344CB8AC3E}">
        <p14:creationId xmlns:p14="http://schemas.microsoft.com/office/powerpoint/2010/main" val="415342875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g"/><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5.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pic>
        <p:nvPicPr>
          <p:cNvPr id="8" name="Immagine 2">
            <a:extLst>
              <a:ext uri="{FF2B5EF4-FFF2-40B4-BE49-F238E27FC236}">
                <a16:creationId xmlns:a16="http://schemas.microsoft.com/office/drawing/2014/main" id="{B2082DE3-7A08-4F2A-A1F0-D2AE876EC005}"/>
              </a:ext>
            </a:extLst>
          </p:cNvPr>
          <p:cNvPicPr>
            <a:picLocks noChangeAspect="1"/>
          </p:cNvPicPr>
          <p:nvPr userDrawn="1"/>
        </p:nvPicPr>
        <p:blipFill rotWithShape="1">
          <a:blip r:embed="rId2"/>
          <a:srcRect t="45998" r="25166"/>
          <a:stretch/>
        </p:blipFill>
        <p:spPr>
          <a:xfrm>
            <a:off x="3309017" y="-7306"/>
            <a:ext cx="8882985" cy="6212434"/>
          </a:xfrm>
          <a:prstGeom prst="rect">
            <a:avLst/>
          </a:prstGeom>
        </p:spPr>
      </p:pic>
      <p:sp>
        <p:nvSpPr>
          <p:cNvPr id="2" name="Title 1">
            <a:extLst>
              <a:ext uri="{FF2B5EF4-FFF2-40B4-BE49-F238E27FC236}">
                <a16:creationId xmlns:a16="http://schemas.microsoft.com/office/drawing/2014/main" id="{95D23AC4-18B3-48A0-84B7-D7775241264A}"/>
              </a:ext>
            </a:extLst>
          </p:cNvPr>
          <p:cNvSpPr>
            <a:spLocks noGrp="1"/>
          </p:cNvSpPr>
          <p:nvPr>
            <p:ph type="ctrTitle" hasCustomPrompt="1"/>
          </p:nvPr>
        </p:nvSpPr>
        <p:spPr>
          <a:xfrm>
            <a:off x="423169" y="3557973"/>
            <a:ext cx="9144000" cy="2387600"/>
          </a:xfrm>
        </p:spPr>
        <p:txBody>
          <a:bodyPr anchor="b"/>
          <a:lstStyle>
            <a:lvl1pPr algn="l">
              <a:defRPr sz="6000"/>
            </a:lvl1pPr>
          </a:lstStyle>
          <a:p>
            <a:r>
              <a:rPr lang="en-US" dirty="0"/>
              <a:t>Click to edit </a:t>
            </a:r>
            <a:br>
              <a:rPr lang="en-US" dirty="0"/>
            </a:br>
            <a:r>
              <a:rPr lang="en-US" dirty="0"/>
              <a:t>Master title style</a:t>
            </a:r>
            <a:endParaRPr lang="it-IT" dirty="0"/>
          </a:p>
        </p:txBody>
      </p:sp>
      <p:sp>
        <p:nvSpPr>
          <p:cNvPr id="3" name="Subtitle 2">
            <a:extLst>
              <a:ext uri="{FF2B5EF4-FFF2-40B4-BE49-F238E27FC236}">
                <a16:creationId xmlns:a16="http://schemas.microsoft.com/office/drawing/2014/main" id="{6A67D24B-27D9-432F-873C-2AE5CC28A57A}"/>
              </a:ext>
            </a:extLst>
          </p:cNvPr>
          <p:cNvSpPr>
            <a:spLocks noGrp="1"/>
          </p:cNvSpPr>
          <p:nvPr>
            <p:ph type="subTitle" idx="1"/>
          </p:nvPr>
        </p:nvSpPr>
        <p:spPr>
          <a:xfrm>
            <a:off x="423169" y="6090081"/>
            <a:ext cx="9144000" cy="400559"/>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endParaRPr lang="it-IT" dirty="0"/>
          </a:p>
        </p:txBody>
      </p:sp>
      <p:pic>
        <p:nvPicPr>
          <p:cNvPr id="9" name="Immagine 8">
            <a:extLst>
              <a:ext uri="{FF2B5EF4-FFF2-40B4-BE49-F238E27FC236}">
                <a16:creationId xmlns:a16="http://schemas.microsoft.com/office/drawing/2014/main" id="{B96563FA-C63E-4FC7-A848-74718FB21F0F}"/>
              </a:ext>
            </a:extLst>
          </p:cNvPr>
          <p:cNvPicPr>
            <a:picLocks noChangeAspect="1"/>
          </p:cNvPicPr>
          <p:nvPr userDrawn="1"/>
        </p:nvPicPr>
        <p:blipFill>
          <a:blip r:embed="rId3"/>
          <a:stretch>
            <a:fillRect/>
          </a:stretch>
        </p:blipFill>
        <p:spPr>
          <a:xfrm>
            <a:off x="9309976" y="5804743"/>
            <a:ext cx="2882024" cy="685897"/>
          </a:xfrm>
          <a:prstGeom prst="rect">
            <a:avLst/>
          </a:prstGeom>
        </p:spPr>
      </p:pic>
    </p:spTree>
    <p:extLst>
      <p:ext uri="{BB962C8B-B14F-4D97-AF65-F5344CB8AC3E}">
        <p14:creationId xmlns:p14="http://schemas.microsoft.com/office/powerpoint/2010/main" val="11481306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Layout Purple">
    <p:spTree>
      <p:nvGrpSpPr>
        <p:cNvPr id="1" name=""/>
        <p:cNvGrpSpPr/>
        <p:nvPr/>
      </p:nvGrpSpPr>
      <p:grpSpPr>
        <a:xfrm>
          <a:off x="0" y="0"/>
          <a:ext cx="0" cy="0"/>
          <a:chOff x="0" y="0"/>
          <a:chExt cx="0" cy="0"/>
        </a:xfrm>
      </p:grpSpPr>
      <p:sp>
        <p:nvSpPr>
          <p:cNvPr id="6" name="Content Placeholder 13">
            <a:extLst>
              <a:ext uri="{FF2B5EF4-FFF2-40B4-BE49-F238E27FC236}">
                <a16:creationId xmlns:a16="http://schemas.microsoft.com/office/drawing/2014/main" id="{DD9A735F-6737-44DB-85B5-2C7240C8E1B9}"/>
              </a:ext>
            </a:extLst>
          </p:cNvPr>
          <p:cNvSpPr>
            <a:spLocks noGrp="1"/>
          </p:cNvSpPr>
          <p:nvPr>
            <p:ph sz="quarter" idx="17"/>
          </p:nvPr>
        </p:nvSpPr>
        <p:spPr>
          <a:xfrm>
            <a:off x="6096000" y="3429001"/>
            <a:ext cx="6087535" cy="3429000"/>
          </a:xfrm>
          <a:solidFill>
            <a:schemeClr val="accent4"/>
          </a:solidFill>
        </p:spPr>
        <p:txBody>
          <a:bodyPr lIns="228600" tIns="192024" rIns="228600" bIns="228600"/>
          <a:lstStyle>
            <a:lvl1pPr>
              <a:defRPr sz="1400">
                <a:solidFill>
                  <a:schemeClr val="bg2"/>
                </a:solidFill>
              </a:defRPr>
            </a:lvl1pPr>
          </a:lstStyle>
          <a:p>
            <a:pPr lvl="0"/>
            <a:r>
              <a:rPr lang="it-IT"/>
              <a:t>Fare clic per modificare gli stili del testo dello schema</a:t>
            </a:r>
          </a:p>
        </p:txBody>
      </p:sp>
      <p:sp>
        <p:nvSpPr>
          <p:cNvPr id="11" name="Content Placeholder 7">
            <a:extLst>
              <a:ext uri="{FF2B5EF4-FFF2-40B4-BE49-F238E27FC236}">
                <a16:creationId xmlns:a16="http://schemas.microsoft.com/office/drawing/2014/main" id="{2EBF0CC5-1E35-4853-93C4-0D577C60FE2E}"/>
              </a:ext>
            </a:extLst>
          </p:cNvPr>
          <p:cNvSpPr>
            <a:spLocks noGrp="1"/>
          </p:cNvSpPr>
          <p:nvPr>
            <p:ph sz="quarter" idx="15"/>
          </p:nvPr>
        </p:nvSpPr>
        <p:spPr>
          <a:xfrm>
            <a:off x="9139766" y="-10231"/>
            <a:ext cx="3043769" cy="3418768"/>
          </a:xfrm>
          <a:solidFill>
            <a:schemeClr val="tx2"/>
          </a:solidFill>
        </p:spPr>
        <p:txBody>
          <a:bodyPr lIns="228600" tIns="192024" rIns="228600" bIns="228600"/>
          <a:lstStyle>
            <a:lvl1pPr>
              <a:defRPr sz="1400">
                <a:solidFill>
                  <a:schemeClr val="tx1"/>
                </a:solidFill>
              </a:defRPr>
            </a:lvl1pPr>
          </a:lstStyle>
          <a:p>
            <a:pPr lvl="0"/>
            <a:r>
              <a:rPr lang="it-IT"/>
              <a:t>Fare clic per modificare gli stili del testo dello schema</a:t>
            </a:r>
          </a:p>
        </p:txBody>
      </p:sp>
      <p:sp>
        <p:nvSpPr>
          <p:cNvPr id="12" name="Content Placeholder 9">
            <a:extLst>
              <a:ext uri="{FF2B5EF4-FFF2-40B4-BE49-F238E27FC236}">
                <a16:creationId xmlns:a16="http://schemas.microsoft.com/office/drawing/2014/main" id="{DFF1F880-13C7-49DF-A9B0-952A109A06C5}"/>
              </a:ext>
            </a:extLst>
          </p:cNvPr>
          <p:cNvSpPr>
            <a:spLocks noGrp="1"/>
          </p:cNvSpPr>
          <p:nvPr>
            <p:ph sz="quarter" idx="16"/>
          </p:nvPr>
        </p:nvSpPr>
        <p:spPr>
          <a:xfrm>
            <a:off x="6096000" y="1"/>
            <a:ext cx="3048000" cy="3418768"/>
          </a:xfrm>
          <a:solidFill>
            <a:schemeClr val="accent5"/>
          </a:solidFill>
        </p:spPr>
        <p:txBody>
          <a:bodyPr lIns="228600" tIns="192024" rIns="228600" bIns="228600"/>
          <a:lstStyle>
            <a:lvl1pPr>
              <a:defRPr sz="1400">
                <a:solidFill>
                  <a:schemeClr val="bg2"/>
                </a:solidFill>
              </a:defRPr>
            </a:lvl1pPr>
          </a:lstStyle>
          <a:p>
            <a:pPr lvl="0"/>
            <a:r>
              <a:rPr lang="it-IT"/>
              <a:t>Fare clic per modificare gli stili del testo dello schema</a:t>
            </a:r>
          </a:p>
        </p:txBody>
      </p:sp>
      <p:sp>
        <p:nvSpPr>
          <p:cNvPr id="13" name="Title 1">
            <a:extLst>
              <a:ext uri="{FF2B5EF4-FFF2-40B4-BE49-F238E27FC236}">
                <a16:creationId xmlns:a16="http://schemas.microsoft.com/office/drawing/2014/main" id="{917F57CD-413F-489F-89EE-AD7BFDB2A467}"/>
              </a:ext>
            </a:extLst>
          </p:cNvPr>
          <p:cNvSpPr>
            <a:spLocks noGrp="1"/>
          </p:cNvSpPr>
          <p:nvPr>
            <p:ph type="title"/>
          </p:nvPr>
        </p:nvSpPr>
        <p:spPr>
          <a:xfrm>
            <a:off x="228600" y="642300"/>
            <a:ext cx="4114800" cy="640080"/>
          </a:xfrm>
        </p:spPr>
        <p:txBody>
          <a:bodyPr>
            <a:normAutofit/>
          </a:bodyPr>
          <a:lstStyle>
            <a:lvl1pPr>
              <a:defRPr sz="4000">
                <a:solidFill>
                  <a:schemeClr val="accent4"/>
                </a:solidFill>
              </a:defRPr>
            </a:lvl1pPr>
          </a:lstStyle>
          <a:p>
            <a:r>
              <a:rPr lang="it-IT"/>
              <a:t>Fare clic per modificare lo stile del titolo dello schema</a:t>
            </a:r>
            <a:endParaRPr lang="en-US" dirty="0"/>
          </a:p>
        </p:txBody>
      </p:sp>
      <p:sp>
        <p:nvSpPr>
          <p:cNvPr id="14" name="Text Placeholder 4">
            <a:extLst>
              <a:ext uri="{FF2B5EF4-FFF2-40B4-BE49-F238E27FC236}">
                <a16:creationId xmlns:a16="http://schemas.microsoft.com/office/drawing/2014/main" id="{5886CE46-C9AB-47FE-9436-570210CE0136}"/>
              </a:ext>
            </a:extLst>
          </p:cNvPr>
          <p:cNvSpPr>
            <a:spLocks noGrp="1"/>
          </p:cNvSpPr>
          <p:nvPr>
            <p:ph type="body" sz="quarter" idx="13"/>
          </p:nvPr>
        </p:nvSpPr>
        <p:spPr>
          <a:xfrm>
            <a:off x="228600" y="342263"/>
            <a:ext cx="4114800" cy="300037"/>
          </a:xfrm>
        </p:spPr>
        <p:txBody>
          <a:bodyPr>
            <a:noAutofit/>
          </a:bodyPr>
          <a:lstStyle>
            <a:lvl1pPr marL="0" indent="0">
              <a:buNone/>
              <a:defRPr sz="1800">
                <a:solidFill>
                  <a:schemeClr val="accent5"/>
                </a:solidFill>
              </a:defRPr>
            </a:lvl1pPr>
          </a:lstStyle>
          <a:p>
            <a:pPr lvl="0"/>
            <a:r>
              <a:rPr lang="it-IT"/>
              <a:t>Fare clic per modificare gli stili del testo dello schema</a:t>
            </a:r>
          </a:p>
        </p:txBody>
      </p:sp>
      <p:sp>
        <p:nvSpPr>
          <p:cNvPr id="15" name="Text Placeholder 4">
            <a:extLst>
              <a:ext uri="{FF2B5EF4-FFF2-40B4-BE49-F238E27FC236}">
                <a16:creationId xmlns:a16="http://schemas.microsoft.com/office/drawing/2014/main" id="{F639385A-D35A-4192-BDD3-39F13C206CC6}"/>
              </a:ext>
            </a:extLst>
          </p:cNvPr>
          <p:cNvSpPr>
            <a:spLocks noGrp="1"/>
          </p:cNvSpPr>
          <p:nvPr>
            <p:ph type="body" sz="quarter" idx="14" hasCustomPrompt="1"/>
          </p:nvPr>
        </p:nvSpPr>
        <p:spPr>
          <a:xfrm>
            <a:off x="228600" y="1582416"/>
            <a:ext cx="5630333" cy="365125"/>
          </a:xfrm>
        </p:spPr>
        <p:txBody>
          <a:bodyPr>
            <a:noAutofit/>
          </a:bodyPr>
          <a:lstStyle>
            <a:lvl1pPr marL="0" indent="0">
              <a:buNone/>
              <a:defRPr sz="1800">
                <a:solidFill>
                  <a:schemeClr val="tx1"/>
                </a:solidFill>
              </a:defRPr>
            </a:lvl1pPr>
          </a:lstStyle>
          <a:p>
            <a:r>
              <a:rPr lang="en-US" dirty="0"/>
              <a:t>Text</a:t>
            </a:r>
          </a:p>
        </p:txBody>
      </p:sp>
      <p:sp>
        <p:nvSpPr>
          <p:cNvPr id="16" name="Footer Placeholder 15">
            <a:extLst>
              <a:ext uri="{FF2B5EF4-FFF2-40B4-BE49-F238E27FC236}">
                <a16:creationId xmlns:a16="http://schemas.microsoft.com/office/drawing/2014/main" id="{D38128DE-B467-4BA4-A8D6-9F3CFD9D60A5}"/>
              </a:ext>
            </a:extLst>
          </p:cNvPr>
          <p:cNvSpPr>
            <a:spLocks noGrp="1"/>
          </p:cNvSpPr>
          <p:nvPr>
            <p:ph type="ftr" sz="quarter" idx="18"/>
          </p:nvPr>
        </p:nvSpPr>
        <p:spPr>
          <a:xfrm>
            <a:off x="228601" y="6356350"/>
            <a:ext cx="5867400" cy="365125"/>
          </a:xfrm>
        </p:spPr>
        <p:txBody>
          <a:bodyPr/>
          <a:lstStyle>
            <a:lvl1pPr algn="l">
              <a:defRPr sz="1000"/>
            </a:lvl1pPr>
          </a:lstStyle>
          <a:p>
            <a:r>
              <a:rPr lang="en-US"/>
              <a:t>IBM CIC Powerpoint Template / November 22, 2019 / © 2019 IBM Client Innovation Center</a:t>
            </a:r>
            <a:endParaRPr lang="it-IT"/>
          </a:p>
        </p:txBody>
      </p:sp>
    </p:spTree>
    <p:extLst>
      <p:ext uri="{BB962C8B-B14F-4D97-AF65-F5344CB8AC3E}">
        <p14:creationId xmlns:p14="http://schemas.microsoft.com/office/powerpoint/2010/main" val="29204502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Layout Boxes">
    <p:spTree>
      <p:nvGrpSpPr>
        <p:cNvPr id="1" name=""/>
        <p:cNvGrpSpPr/>
        <p:nvPr/>
      </p:nvGrpSpPr>
      <p:grpSpPr>
        <a:xfrm>
          <a:off x="0" y="0"/>
          <a:ext cx="0" cy="0"/>
          <a:chOff x="0" y="0"/>
          <a:chExt cx="0" cy="0"/>
        </a:xfrm>
      </p:grpSpPr>
      <p:sp>
        <p:nvSpPr>
          <p:cNvPr id="6" name="Content Placeholder 13">
            <a:extLst>
              <a:ext uri="{FF2B5EF4-FFF2-40B4-BE49-F238E27FC236}">
                <a16:creationId xmlns:a16="http://schemas.microsoft.com/office/drawing/2014/main" id="{C3D43882-AB05-4321-85F6-636A26E770B6}"/>
              </a:ext>
            </a:extLst>
          </p:cNvPr>
          <p:cNvSpPr>
            <a:spLocks noGrp="1"/>
          </p:cNvSpPr>
          <p:nvPr>
            <p:ph sz="quarter" idx="17"/>
          </p:nvPr>
        </p:nvSpPr>
        <p:spPr>
          <a:xfrm>
            <a:off x="6096000" y="3429001"/>
            <a:ext cx="6087535" cy="3429000"/>
          </a:xfrm>
          <a:solidFill>
            <a:schemeClr val="accent2"/>
          </a:solidFill>
        </p:spPr>
        <p:txBody>
          <a:bodyPr lIns="228600" tIns="192024" rIns="228600" bIns="228600"/>
          <a:lstStyle>
            <a:lvl1pPr>
              <a:defRPr sz="1400">
                <a:solidFill>
                  <a:schemeClr val="bg2"/>
                </a:solidFill>
              </a:defRPr>
            </a:lvl1pPr>
          </a:lstStyle>
          <a:p>
            <a:pPr lvl="0"/>
            <a:r>
              <a:rPr lang="it-IT"/>
              <a:t>Fare clic per modificare gli stili del testo dello schema</a:t>
            </a:r>
          </a:p>
        </p:txBody>
      </p:sp>
      <p:sp>
        <p:nvSpPr>
          <p:cNvPr id="7" name="Content Placeholder 7">
            <a:extLst>
              <a:ext uri="{FF2B5EF4-FFF2-40B4-BE49-F238E27FC236}">
                <a16:creationId xmlns:a16="http://schemas.microsoft.com/office/drawing/2014/main" id="{F2F442CB-4EEF-4736-B0A6-3A03E2F0C9D2}"/>
              </a:ext>
            </a:extLst>
          </p:cNvPr>
          <p:cNvSpPr>
            <a:spLocks noGrp="1"/>
          </p:cNvSpPr>
          <p:nvPr>
            <p:ph sz="quarter" idx="15"/>
          </p:nvPr>
        </p:nvSpPr>
        <p:spPr>
          <a:xfrm>
            <a:off x="9139766" y="-10231"/>
            <a:ext cx="3043769" cy="3418768"/>
          </a:xfrm>
          <a:solidFill>
            <a:schemeClr val="accent3"/>
          </a:solidFill>
        </p:spPr>
        <p:txBody>
          <a:bodyPr lIns="228600" tIns="192024" rIns="228600" bIns="228600"/>
          <a:lstStyle>
            <a:lvl1pPr>
              <a:defRPr sz="1400">
                <a:solidFill>
                  <a:schemeClr val="tx1"/>
                </a:solidFill>
              </a:defRPr>
            </a:lvl1pPr>
          </a:lstStyle>
          <a:p>
            <a:pPr lvl="0"/>
            <a:r>
              <a:rPr lang="it-IT"/>
              <a:t>Fare clic per modificare gli stili del testo dello schema</a:t>
            </a:r>
          </a:p>
        </p:txBody>
      </p:sp>
      <p:sp>
        <p:nvSpPr>
          <p:cNvPr id="8" name="Content Placeholder 9">
            <a:extLst>
              <a:ext uri="{FF2B5EF4-FFF2-40B4-BE49-F238E27FC236}">
                <a16:creationId xmlns:a16="http://schemas.microsoft.com/office/drawing/2014/main" id="{4CCCDBF2-BE09-4DB3-901B-8E6B300262B0}"/>
              </a:ext>
            </a:extLst>
          </p:cNvPr>
          <p:cNvSpPr>
            <a:spLocks noGrp="1"/>
          </p:cNvSpPr>
          <p:nvPr>
            <p:ph sz="quarter" idx="16"/>
          </p:nvPr>
        </p:nvSpPr>
        <p:spPr>
          <a:xfrm>
            <a:off x="6096000" y="1"/>
            <a:ext cx="3048000" cy="3418768"/>
          </a:xfrm>
          <a:solidFill>
            <a:schemeClr val="tx2"/>
          </a:solidFill>
        </p:spPr>
        <p:txBody>
          <a:bodyPr lIns="228600" tIns="192024" rIns="228600" bIns="228600"/>
          <a:lstStyle>
            <a:lvl1pPr>
              <a:defRPr sz="1400">
                <a:solidFill>
                  <a:schemeClr val="bg1"/>
                </a:solidFill>
              </a:defRPr>
            </a:lvl1pPr>
          </a:lstStyle>
          <a:p>
            <a:pPr lvl="0"/>
            <a:r>
              <a:rPr lang="it-IT"/>
              <a:t>Fare clic per modificare gli stili del testo dello schema</a:t>
            </a:r>
          </a:p>
        </p:txBody>
      </p:sp>
      <p:sp>
        <p:nvSpPr>
          <p:cNvPr id="14" name="Content Placeholder 7">
            <a:extLst>
              <a:ext uri="{FF2B5EF4-FFF2-40B4-BE49-F238E27FC236}">
                <a16:creationId xmlns:a16="http://schemas.microsoft.com/office/drawing/2014/main" id="{44FEEB47-A1A4-482F-BEA1-5C7FA93338D5}"/>
              </a:ext>
            </a:extLst>
          </p:cNvPr>
          <p:cNvSpPr>
            <a:spLocks noGrp="1"/>
          </p:cNvSpPr>
          <p:nvPr>
            <p:ph sz="quarter" idx="20"/>
          </p:nvPr>
        </p:nvSpPr>
        <p:spPr>
          <a:xfrm>
            <a:off x="3052230" y="3438174"/>
            <a:ext cx="3043769" cy="3418768"/>
          </a:xfrm>
          <a:solidFill>
            <a:schemeClr val="tx2"/>
          </a:solidFill>
        </p:spPr>
        <p:txBody>
          <a:bodyPr lIns="228600" tIns="192024" rIns="228600" bIns="228600"/>
          <a:lstStyle>
            <a:lvl1pPr>
              <a:defRPr sz="1400">
                <a:solidFill>
                  <a:schemeClr val="tx1"/>
                </a:solidFill>
              </a:defRPr>
            </a:lvl1pPr>
          </a:lstStyle>
          <a:p>
            <a:pPr lvl="0"/>
            <a:r>
              <a:rPr lang="it-IT"/>
              <a:t>Fare clic per modificare gli stili del testo dello schema</a:t>
            </a:r>
          </a:p>
        </p:txBody>
      </p:sp>
      <p:sp>
        <p:nvSpPr>
          <p:cNvPr id="15" name="Content Placeholder 9">
            <a:extLst>
              <a:ext uri="{FF2B5EF4-FFF2-40B4-BE49-F238E27FC236}">
                <a16:creationId xmlns:a16="http://schemas.microsoft.com/office/drawing/2014/main" id="{65474CBA-BF0E-48DF-A927-0D5843FACA0D}"/>
              </a:ext>
            </a:extLst>
          </p:cNvPr>
          <p:cNvSpPr>
            <a:spLocks noGrp="1"/>
          </p:cNvSpPr>
          <p:nvPr>
            <p:ph sz="quarter" idx="21"/>
          </p:nvPr>
        </p:nvSpPr>
        <p:spPr>
          <a:xfrm>
            <a:off x="8465" y="3442404"/>
            <a:ext cx="3048000" cy="3418768"/>
          </a:xfrm>
          <a:solidFill>
            <a:schemeClr val="accent4"/>
          </a:solidFill>
        </p:spPr>
        <p:txBody>
          <a:bodyPr lIns="228600" tIns="192024" rIns="228600" bIns="228600"/>
          <a:lstStyle>
            <a:lvl1pPr>
              <a:defRPr sz="1400">
                <a:solidFill>
                  <a:schemeClr val="bg2"/>
                </a:solidFill>
              </a:defRPr>
            </a:lvl1pPr>
          </a:lstStyle>
          <a:p>
            <a:pPr lvl="0"/>
            <a:r>
              <a:rPr lang="it-IT"/>
              <a:t>Fare clic per modificare gli stili del testo dello schema</a:t>
            </a:r>
          </a:p>
        </p:txBody>
      </p:sp>
      <p:sp>
        <p:nvSpPr>
          <p:cNvPr id="13" name="Content Placeholder 13">
            <a:extLst>
              <a:ext uri="{FF2B5EF4-FFF2-40B4-BE49-F238E27FC236}">
                <a16:creationId xmlns:a16="http://schemas.microsoft.com/office/drawing/2014/main" id="{B89B9434-C7EE-455C-8FE5-914545484EB9}"/>
              </a:ext>
            </a:extLst>
          </p:cNvPr>
          <p:cNvSpPr>
            <a:spLocks noGrp="1"/>
          </p:cNvSpPr>
          <p:nvPr>
            <p:ph sz="quarter" idx="19"/>
          </p:nvPr>
        </p:nvSpPr>
        <p:spPr>
          <a:xfrm>
            <a:off x="8467" y="-9174"/>
            <a:ext cx="6087535" cy="3429000"/>
          </a:xfrm>
          <a:solidFill>
            <a:schemeClr val="accent5"/>
          </a:solidFill>
        </p:spPr>
        <p:txBody>
          <a:bodyPr lIns="228600" tIns="192024" rIns="228600" bIns="228600"/>
          <a:lstStyle>
            <a:lvl1pPr>
              <a:defRPr sz="1400">
                <a:solidFill>
                  <a:schemeClr val="bg2"/>
                </a:solidFill>
              </a:defRPr>
            </a:lvl1pPr>
          </a:lstStyle>
          <a:p>
            <a:pPr lvl="0"/>
            <a:r>
              <a:rPr lang="it-IT"/>
              <a:t>Fare clic per modificare gli stili del testo dello schema</a:t>
            </a:r>
          </a:p>
        </p:txBody>
      </p:sp>
      <p:sp>
        <p:nvSpPr>
          <p:cNvPr id="12" name="Footer Placeholder 15">
            <a:extLst>
              <a:ext uri="{FF2B5EF4-FFF2-40B4-BE49-F238E27FC236}">
                <a16:creationId xmlns:a16="http://schemas.microsoft.com/office/drawing/2014/main" id="{BD4BA6B6-1570-4696-B62B-A40497BE5BD0}"/>
              </a:ext>
            </a:extLst>
          </p:cNvPr>
          <p:cNvSpPr>
            <a:spLocks noGrp="1"/>
          </p:cNvSpPr>
          <p:nvPr>
            <p:ph type="ftr" sz="quarter" idx="18"/>
          </p:nvPr>
        </p:nvSpPr>
        <p:spPr>
          <a:xfrm>
            <a:off x="228601" y="6356350"/>
            <a:ext cx="5867400" cy="365125"/>
          </a:xfrm>
        </p:spPr>
        <p:txBody>
          <a:bodyPr/>
          <a:lstStyle>
            <a:lvl1pPr algn="l">
              <a:defRPr sz="1000"/>
            </a:lvl1pPr>
          </a:lstStyle>
          <a:p>
            <a:r>
              <a:rPr lang="en-US"/>
              <a:t>IBM CIC Powerpoint Template / November 22, 2019 / © 2019 IBM Client Innovation Center</a:t>
            </a:r>
            <a:endParaRPr lang="it-IT"/>
          </a:p>
        </p:txBody>
      </p:sp>
    </p:spTree>
    <p:extLst>
      <p:ext uri="{BB962C8B-B14F-4D97-AF65-F5344CB8AC3E}">
        <p14:creationId xmlns:p14="http://schemas.microsoft.com/office/powerpoint/2010/main" val="207608748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Layout Columns">
    <p:spTree>
      <p:nvGrpSpPr>
        <p:cNvPr id="1" name=""/>
        <p:cNvGrpSpPr/>
        <p:nvPr/>
      </p:nvGrpSpPr>
      <p:grpSpPr>
        <a:xfrm>
          <a:off x="0" y="0"/>
          <a:ext cx="0" cy="0"/>
          <a:chOff x="0" y="0"/>
          <a:chExt cx="0" cy="0"/>
        </a:xfrm>
      </p:grpSpPr>
      <p:sp>
        <p:nvSpPr>
          <p:cNvPr id="7" name="Content Placeholder 7">
            <a:extLst>
              <a:ext uri="{FF2B5EF4-FFF2-40B4-BE49-F238E27FC236}">
                <a16:creationId xmlns:a16="http://schemas.microsoft.com/office/drawing/2014/main" id="{F2F442CB-4EEF-4736-B0A6-3A03E2F0C9D2}"/>
              </a:ext>
            </a:extLst>
          </p:cNvPr>
          <p:cNvSpPr>
            <a:spLocks noGrp="1"/>
          </p:cNvSpPr>
          <p:nvPr>
            <p:ph sz="quarter" idx="15"/>
          </p:nvPr>
        </p:nvSpPr>
        <p:spPr>
          <a:xfrm>
            <a:off x="9151055" y="-10231"/>
            <a:ext cx="3043769" cy="6877404"/>
          </a:xfrm>
          <a:solidFill>
            <a:schemeClr val="accent4"/>
          </a:solidFill>
        </p:spPr>
        <p:txBody>
          <a:bodyPr lIns="228600" tIns="192024" rIns="228600" bIns="228600"/>
          <a:lstStyle>
            <a:lvl1pPr>
              <a:defRPr sz="1400">
                <a:solidFill>
                  <a:schemeClr val="bg2"/>
                </a:solidFill>
              </a:defRPr>
            </a:lvl1pPr>
          </a:lstStyle>
          <a:p>
            <a:pPr lvl="0"/>
            <a:r>
              <a:rPr lang="it-IT"/>
              <a:t>Fare clic per modificare gli stili del testo dello schema</a:t>
            </a:r>
          </a:p>
        </p:txBody>
      </p:sp>
      <p:sp>
        <p:nvSpPr>
          <p:cNvPr id="8" name="Content Placeholder 9">
            <a:extLst>
              <a:ext uri="{FF2B5EF4-FFF2-40B4-BE49-F238E27FC236}">
                <a16:creationId xmlns:a16="http://schemas.microsoft.com/office/drawing/2014/main" id="{4CCCDBF2-BE09-4DB3-901B-8E6B300262B0}"/>
              </a:ext>
            </a:extLst>
          </p:cNvPr>
          <p:cNvSpPr>
            <a:spLocks noGrp="1"/>
          </p:cNvSpPr>
          <p:nvPr>
            <p:ph sz="quarter" idx="16"/>
          </p:nvPr>
        </p:nvSpPr>
        <p:spPr>
          <a:xfrm>
            <a:off x="6096000" y="0"/>
            <a:ext cx="3048000" cy="6867173"/>
          </a:xfrm>
          <a:solidFill>
            <a:schemeClr val="accent5"/>
          </a:solidFill>
        </p:spPr>
        <p:txBody>
          <a:bodyPr lIns="228600" tIns="192024" rIns="228600" bIns="228600"/>
          <a:lstStyle>
            <a:lvl1pPr>
              <a:defRPr sz="1400">
                <a:solidFill>
                  <a:schemeClr val="bg2"/>
                </a:solidFill>
              </a:defRPr>
            </a:lvl1pPr>
          </a:lstStyle>
          <a:p>
            <a:pPr lvl="0"/>
            <a:r>
              <a:rPr lang="it-IT"/>
              <a:t>Fare clic per modificare gli stili del testo dello schema</a:t>
            </a:r>
          </a:p>
        </p:txBody>
      </p:sp>
      <p:sp>
        <p:nvSpPr>
          <p:cNvPr id="14" name="Content Placeholder 7">
            <a:extLst>
              <a:ext uri="{FF2B5EF4-FFF2-40B4-BE49-F238E27FC236}">
                <a16:creationId xmlns:a16="http://schemas.microsoft.com/office/drawing/2014/main" id="{44FEEB47-A1A4-482F-BEA1-5C7FA93338D5}"/>
              </a:ext>
            </a:extLst>
          </p:cNvPr>
          <p:cNvSpPr>
            <a:spLocks noGrp="1"/>
          </p:cNvSpPr>
          <p:nvPr>
            <p:ph sz="quarter" idx="20"/>
          </p:nvPr>
        </p:nvSpPr>
        <p:spPr>
          <a:xfrm>
            <a:off x="3052230" y="-10232"/>
            <a:ext cx="3043769" cy="6867174"/>
          </a:xfrm>
          <a:solidFill>
            <a:schemeClr val="accent3"/>
          </a:solidFill>
        </p:spPr>
        <p:txBody>
          <a:bodyPr lIns="228600" tIns="192024" rIns="228600" bIns="228600"/>
          <a:lstStyle>
            <a:lvl1pPr>
              <a:defRPr sz="1400">
                <a:solidFill>
                  <a:schemeClr val="bg2"/>
                </a:solidFill>
              </a:defRPr>
            </a:lvl1pPr>
          </a:lstStyle>
          <a:p>
            <a:pPr lvl="0"/>
            <a:r>
              <a:rPr lang="it-IT"/>
              <a:t>Fare clic per modificare gli stili del testo dello schema</a:t>
            </a:r>
          </a:p>
        </p:txBody>
      </p:sp>
      <p:sp>
        <p:nvSpPr>
          <p:cNvPr id="13" name="Content Placeholder 13">
            <a:extLst>
              <a:ext uri="{FF2B5EF4-FFF2-40B4-BE49-F238E27FC236}">
                <a16:creationId xmlns:a16="http://schemas.microsoft.com/office/drawing/2014/main" id="{B89B9434-C7EE-455C-8FE5-914545484EB9}"/>
              </a:ext>
            </a:extLst>
          </p:cNvPr>
          <p:cNvSpPr>
            <a:spLocks noGrp="1"/>
          </p:cNvSpPr>
          <p:nvPr>
            <p:ph sz="quarter" idx="19"/>
          </p:nvPr>
        </p:nvSpPr>
        <p:spPr>
          <a:xfrm>
            <a:off x="8467" y="-9174"/>
            <a:ext cx="3043763" cy="6867174"/>
          </a:xfrm>
          <a:solidFill>
            <a:schemeClr val="accent2"/>
          </a:solidFill>
        </p:spPr>
        <p:txBody>
          <a:bodyPr lIns="228600" tIns="192024" rIns="228600" bIns="228600"/>
          <a:lstStyle>
            <a:lvl1pPr>
              <a:defRPr sz="1400">
                <a:solidFill>
                  <a:schemeClr val="bg2"/>
                </a:solidFill>
              </a:defRPr>
            </a:lvl1pPr>
          </a:lstStyle>
          <a:p>
            <a:pPr lvl="0"/>
            <a:r>
              <a:rPr lang="it-IT"/>
              <a:t>Fare clic per modificare gli stili del testo dello schema</a:t>
            </a:r>
          </a:p>
        </p:txBody>
      </p:sp>
      <p:sp>
        <p:nvSpPr>
          <p:cNvPr id="12" name="Footer Placeholder 15">
            <a:extLst>
              <a:ext uri="{FF2B5EF4-FFF2-40B4-BE49-F238E27FC236}">
                <a16:creationId xmlns:a16="http://schemas.microsoft.com/office/drawing/2014/main" id="{BD4BA6B6-1570-4696-B62B-A40497BE5BD0}"/>
              </a:ext>
            </a:extLst>
          </p:cNvPr>
          <p:cNvSpPr>
            <a:spLocks noGrp="1"/>
          </p:cNvSpPr>
          <p:nvPr>
            <p:ph type="ftr" sz="quarter" idx="18"/>
          </p:nvPr>
        </p:nvSpPr>
        <p:spPr>
          <a:xfrm>
            <a:off x="228601" y="6356350"/>
            <a:ext cx="5867400" cy="365125"/>
          </a:xfrm>
        </p:spPr>
        <p:txBody>
          <a:bodyPr/>
          <a:lstStyle>
            <a:lvl1pPr algn="l">
              <a:defRPr sz="1000"/>
            </a:lvl1pPr>
          </a:lstStyle>
          <a:p>
            <a:r>
              <a:rPr lang="en-US"/>
              <a:t>IBM CIC Powerpoint Template / November 22, 2019 / © 2019 IBM Client Innovation Center</a:t>
            </a:r>
            <a:endParaRPr lang="it-IT"/>
          </a:p>
        </p:txBody>
      </p:sp>
    </p:spTree>
    <p:extLst>
      <p:ext uri="{BB962C8B-B14F-4D97-AF65-F5344CB8AC3E}">
        <p14:creationId xmlns:p14="http://schemas.microsoft.com/office/powerpoint/2010/main" val="112150323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Layout Demi-Columns">
    <p:spTree>
      <p:nvGrpSpPr>
        <p:cNvPr id="1" name=""/>
        <p:cNvGrpSpPr/>
        <p:nvPr/>
      </p:nvGrpSpPr>
      <p:grpSpPr>
        <a:xfrm>
          <a:off x="0" y="0"/>
          <a:ext cx="0" cy="0"/>
          <a:chOff x="0" y="0"/>
          <a:chExt cx="0" cy="0"/>
        </a:xfrm>
      </p:grpSpPr>
      <p:sp>
        <p:nvSpPr>
          <p:cNvPr id="7" name="Content Placeholder 7">
            <a:extLst>
              <a:ext uri="{FF2B5EF4-FFF2-40B4-BE49-F238E27FC236}">
                <a16:creationId xmlns:a16="http://schemas.microsoft.com/office/drawing/2014/main" id="{F2F442CB-4EEF-4736-B0A6-3A03E2F0C9D2}"/>
              </a:ext>
            </a:extLst>
          </p:cNvPr>
          <p:cNvSpPr>
            <a:spLocks noGrp="1"/>
          </p:cNvSpPr>
          <p:nvPr>
            <p:ph sz="quarter" idx="15"/>
          </p:nvPr>
        </p:nvSpPr>
        <p:spPr>
          <a:xfrm>
            <a:off x="9151055" y="3423877"/>
            <a:ext cx="3043769" cy="3443295"/>
          </a:xfrm>
          <a:solidFill>
            <a:schemeClr val="accent4"/>
          </a:solidFill>
        </p:spPr>
        <p:txBody>
          <a:bodyPr lIns="228600" tIns="192024" rIns="228600" bIns="228600"/>
          <a:lstStyle>
            <a:lvl1pPr>
              <a:defRPr sz="1400">
                <a:solidFill>
                  <a:schemeClr val="bg2"/>
                </a:solidFill>
              </a:defRPr>
            </a:lvl1pPr>
          </a:lstStyle>
          <a:p>
            <a:pPr lvl="0"/>
            <a:r>
              <a:rPr lang="it-IT"/>
              <a:t>Fare clic per modificare gli stili del testo dello schema</a:t>
            </a:r>
          </a:p>
        </p:txBody>
      </p:sp>
      <p:sp>
        <p:nvSpPr>
          <p:cNvPr id="8" name="Content Placeholder 9">
            <a:extLst>
              <a:ext uri="{FF2B5EF4-FFF2-40B4-BE49-F238E27FC236}">
                <a16:creationId xmlns:a16="http://schemas.microsoft.com/office/drawing/2014/main" id="{4CCCDBF2-BE09-4DB3-901B-8E6B300262B0}"/>
              </a:ext>
            </a:extLst>
          </p:cNvPr>
          <p:cNvSpPr>
            <a:spLocks noGrp="1"/>
          </p:cNvSpPr>
          <p:nvPr>
            <p:ph sz="quarter" idx="16"/>
          </p:nvPr>
        </p:nvSpPr>
        <p:spPr>
          <a:xfrm>
            <a:off x="6096000" y="3429000"/>
            <a:ext cx="3048000" cy="3438173"/>
          </a:xfrm>
          <a:solidFill>
            <a:schemeClr val="accent5"/>
          </a:solidFill>
        </p:spPr>
        <p:txBody>
          <a:bodyPr lIns="228600" tIns="192024" rIns="228600" bIns="228600"/>
          <a:lstStyle>
            <a:lvl1pPr>
              <a:defRPr sz="1400">
                <a:solidFill>
                  <a:schemeClr val="bg2"/>
                </a:solidFill>
              </a:defRPr>
            </a:lvl1pPr>
          </a:lstStyle>
          <a:p>
            <a:pPr lvl="0"/>
            <a:r>
              <a:rPr lang="it-IT"/>
              <a:t>Fare clic per modificare gli stili del testo dello schema</a:t>
            </a:r>
          </a:p>
        </p:txBody>
      </p:sp>
      <p:sp>
        <p:nvSpPr>
          <p:cNvPr id="14" name="Content Placeholder 7">
            <a:extLst>
              <a:ext uri="{FF2B5EF4-FFF2-40B4-BE49-F238E27FC236}">
                <a16:creationId xmlns:a16="http://schemas.microsoft.com/office/drawing/2014/main" id="{44FEEB47-A1A4-482F-BEA1-5C7FA93338D5}"/>
              </a:ext>
            </a:extLst>
          </p:cNvPr>
          <p:cNvSpPr>
            <a:spLocks noGrp="1"/>
          </p:cNvSpPr>
          <p:nvPr>
            <p:ph sz="quarter" idx="20"/>
          </p:nvPr>
        </p:nvSpPr>
        <p:spPr>
          <a:xfrm>
            <a:off x="3052230" y="3418768"/>
            <a:ext cx="3043769" cy="3438174"/>
          </a:xfrm>
          <a:solidFill>
            <a:schemeClr val="accent3"/>
          </a:solidFill>
        </p:spPr>
        <p:txBody>
          <a:bodyPr lIns="228600" tIns="192024" rIns="228600" bIns="228600"/>
          <a:lstStyle>
            <a:lvl1pPr>
              <a:defRPr sz="1400">
                <a:solidFill>
                  <a:schemeClr val="bg2"/>
                </a:solidFill>
              </a:defRPr>
            </a:lvl1pPr>
          </a:lstStyle>
          <a:p>
            <a:pPr lvl="0"/>
            <a:r>
              <a:rPr lang="it-IT"/>
              <a:t>Fare clic per modificare gli stili del testo dello schema</a:t>
            </a:r>
          </a:p>
        </p:txBody>
      </p:sp>
      <p:sp>
        <p:nvSpPr>
          <p:cNvPr id="13" name="Content Placeholder 13">
            <a:extLst>
              <a:ext uri="{FF2B5EF4-FFF2-40B4-BE49-F238E27FC236}">
                <a16:creationId xmlns:a16="http://schemas.microsoft.com/office/drawing/2014/main" id="{B89B9434-C7EE-455C-8FE5-914545484EB9}"/>
              </a:ext>
            </a:extLst>
          </p:cNvPr>
          <p:cNvSpPr>
            <a:spLocks noGrp="1"/>
          </p:cNvSpPr>
          <p:nvPr>
            <p:ph sz="quarter" idx="19"/>
          </p:nvPr>
        </p:nvSpPr>
        <p:spPr>
          <a:xfrm>
            <a:off x="8467" y="3419826"/>
            <a:ext cx="3043763" cy="3438174"/>
          </a:xfrm>
          <a:solidFill>
            <a:schemeClr val="accent2"/>
          </a:solidFill>
        </p:spPr>
        <p:txBody>
          <a:bodyPr lIns="228600" tIns="192024" rIns="228600" bIns="228600"/>
          <a:lstStyle>
            <a:lvl1pPr>
              <a:defRPr sz="1400">
                <a:solidFill>
                  <a:schemeClr val="bg2"/>
                </a:solidFill>
              </a:defRPr>
            </a:lvl1pPr>
          </a:lstStyle>
          <a:p>
            <a:pPr lvl="0"/>
            <a:r>
              <a:rPr lang="it-IT"/>
              <a:t>Fare clic per modificare gli stili del testo dello schema</a:t>
            </a:r>
          </a:p>
        </p:txBody>
      </p:sp>
      <p:sp>
        <p:nvSpPr>
          <p:cNvPr id="12" name="Footer Placeholder 15">
            <a:extLst>
              <a:ext uri="{FF2B5EF4-FFF2-40B4-BE49-F238E27FC236}">
                <a16:creationId xmlns:a16="http://schemas.microsoft.com/office/drawing/2014/main" id="{BD4BA6B6-1570-4696-B62B-A40497BE5BD0}"/>
              </a:ext>
            </a:extLst>
          </p:cNvPr>
          <p:cNvSpPr>
            <a:spLocks noGrp="1"/>
          </p:cNvSpPr>
          <p:nvPr>
            <p:ph type="ftr" sz="quarter" idx="18"/>
          </p:nvPr>
        </p:nvSpPr>
        <p:spPr>
          <a:xfrm>
            <a:off x="228601" y="6356350"/>
            <a:ext cx="5867400" cy="365125"/>
          </a:xfrm>
        </p:spPr>
        <p:txBody>
          <a:bodyPr/>
          <a:lstStyle>
            <a:lvl1pPr algn="l">
              <a:defRPr sz="1000"/>
            </a:lvl1pPr>
          </a:lstStyle>
          <a:p>
            <a:r>
              <a:rPr lang="en-US"/>
              <a:t>IBM CIC Powerpoint Template / November 22, 2019 / © 2019 IBM Client Innovation Center</a:t>
            </a:r>
            <a:endParaRPr lang="it-IT"/>
          </a:p>
        </p:txBody>
      </p:sp>
      <p:sp>
        <p:nvSpPr>
          <p:cNvPr id="9" name="Title 1">
            <a:extLst>
              <a:ext uri="{FF2B5EF4-FFF2-40B4-BE49-F238E27FC236}">
                <a16:creationId xmlns:a16="http://schemas.microsoft.com/office/drawing/2014/main" id="{C6929CA5-9688-4358-B99E-EDE2FB524CAF}"/>
              </a:ext>
            </a:extLst>
          </p:cNvPr>
          <p:cNvSpPr>
            <a:spLocks noGrp="1"/>
          </p:cNvSpPr>
          <p:nvPr>
            <p:ph type="title"/>
          </p:nvPr>
        </p:nvSpPr>
        <p:spPr>
          <a:xfrm>
            <a:off x="228600" y="642300"/>
            <a:ext cx="4114800" cy="640080"/>
          </a:xfrm>
        </p:spPr>
        <p:txBody>
          <a:bodyPr>
            <a:normAutofit/>
          </a:bodyPr>
          <a:lstStyle>
            <a:lvl1pPr>
              <a:defRPr sz="4000">
                <a:solidFill>
                  <a:schemeClr val="tx1"/>
                </a:solidFill>
              </a:defRPr>
            </a:lvl1pPr>
          </a:lstStyle>
          <a:p>
            <a:r>
              <a:rPr lang="it-IT"/>
              <a:t>Fare clic per modificare lo stile del titolo dello schema</a:t>
            </a:r>
            <a:endParaRPr lang="en-US" dirty="0"/>
          </a:p>
        </p:txBody>
      </p:sp>
      <p:sp>
        <p:nvSpPr>
          <p:cNvPr id="10" name="Text Placeholder 4">
            <a:extLst>
              <a:ext uri="{FF2B5EF4-FFF2-40B4-BE49-F238E27FC236}">
                <a16:creationId xmlns:a16="http://schemas.microsoft.com/office/drawing/2014/main" id="{F9D89A21-13C4-4D1B-BF7A-01FF9CCD13DB}"/>
              </a:ext>
            </a:extLst>
          </p:cNvPr>
          <p:cNvSpPr>
            <a:spLocks noGrp="1"/>
          </p:cNvSpPr>
          <p:nvPr>
            <p:ph type="body" sz="quarter" idx="13"/>
          </p:nvPr>
        </p:nvSpPr>
        <p:spPr>
          <a:xfrm>
            <a:off x="228600" y="342263"/>
            <a:ext cx="4114800" cy="300037"/>
          </a:xfrm>
        </p:spPr>
        <p:txBody>
          <a:bodyPr>
            <a:noAutofit/>
          </a:bodyPr>
          <a:lstStyle>
            <a:lvl1pPr marL="0" indent="0">
              <a:buNone/>
              <a:defRPr sz="1800">
                <a:solidFill>
                  <a:schemeClr val="tx1"/>
                </a:solidFill>
              </a:defRPr>
            </a:lvl1pPr>
          </a:lstStyle>
          <a:p>
            <a:pPr lvl="0"/>
            <a:r>
              <a:rPr lang="it-IT"/>
              <a:t>Fare clic per modificare gli stili del testo dello schema</a:t>
            </a:r>
          </a:p>
        </p:txBody>
      </p:sp>
      <p:sp>
        <p:nvSpPr>
          <p:cNvPr id="11" name="Text Placeholder 4">
            <a:extLst>
              <a:ext uri="{FF2B5EF4-FFF2-40B4-BE49-F238E27FC236}">
                <a16:creationId xmlns:a16="http://schemas.microsoft.com/office/drawing/2014/main" id="{41F133DB-5A1B-4BBD-9D96-4DBD9DF603CC}"/>
              </a:ext>
            </a:extLst>
          </p:cNvPr>
          <p:cNvSpPr>
            <a:spLocks noGrp="1"/>
          </p:cNvSpPr>
          <p:nvPr>
            <p:ph type="body" sz="quarter" idx="14" hasCustomPrompt="1"/>
          </p:nvPr>
        </p:nvSpPr>
        <p:spPr>
          <a:xfrm>
            <a:off x="228600" y="1582416"/>
            <a:ext cx="5630333" cy="365125"/>
          </a:xfrm>
        </p:spPr>
        <p:txBody>
          <a:bodyPr>
            <a:noAutofit/>
          </a:bodyPr>
          <a:lstStyle>
            <a:lvl1pPr marL="0" indent="0">
              <a:buNone/>
              <a:defRPr sz="1800">
                <a:solidFill>
                  <a:schemeClr val="tx1"/>
                </a:solidFill>
              </a:defRPr>
            </a:lvl1pPr>
          </a:lstStyle>
          <a:p>
            <a:r>
              <a:rPr lang="en-US" dirty="0"/>
              <a:t>Text</a:t>
            </a:r>
          </a:p>
        </p:txBody>
      </p:sp>
    </p:spTree>
    <p:extLst>
      <p:ext uri="{BB962C8B-B14F-4D97-AF65-F5344CB8AC3E}">
        <p14:creationId xmlns:p14="http://schemas.microsoft.com/office/powerpoint/2010/main" val="110411217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Full Page Picture Positive">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14AACC41-4D33-4190-80E2-5446F2FC4C0E}"/>
              </a:ext>
            </a:extLst>
          </p:cNvPr>
          <p:cNvSpPr>
            <a:spLocks noGrp="1"/>
          </p:cNvSpPr>
          <p:nvPr>
            <p:ph type="pic" sz="quarter" idx="10"/>
          </p:nvPr>
        </p:nvSpPr>
        <p:spPr>
          <a:xfrm>
            <a:off x="0" y="0"/>
            <a:ext cx="12192000" cy="6858000"/>
          </a:xfrm>
        </p:spPr>
        <p:txBody>
          <a:bodyPr/>
          <a:lstStyle>
            <a:lvl1pPr marL="0" indent="0">
              <a:buNone/>
              <a:defRPr/>
            </a:lvl1pPr>
          </a:lstStyle>
          <a:p>
            <a:r>
              <a:rPr lang="it-IT"/>
              <a:t>Fare clic sull'icona per inserire un'immagine</a:t>
            </a:r>
          </a:p>
        </p:txBody>
      </p:sp>
    </p:spTree>
    <p:extLst>
      <p:ext uri="{BB962C8B-B14F-4D97-AF65-F5344CB8AC3E}">
        <p14:creationId xmlns:p14="http://schemas.microsoft.com/office/powerpoint/2010/main" val="87132358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Full Page Picture Negative">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14AACC41-4D33-4190-80E2-5446F2FC4C0E}"/>
              </a:ext>
            </a:extLst>
          </p:cNvPr>
          <p:cNvSpPr>
            <a:spLocks noGrp="1"/>
          </p:cNvSpPr>
          <p:nvPr>
            <p:ph type="pic" sz="quarter" idx="10"/>
          </p:nvPr>
        </p:nvSpPr>
        <p:spPr>
          <a:xfrm>
            <a:off x="0" y="0"/>
            <a:ext cx="12192000" cy="6858000"/>
          </a:xfrm>
        </p:spPr>
        <p:txBody>
          <a:bodyPr/>
          <a:lstStyle>
            <a:lvl1pPr marL="0" indent="0">
              <a:buNone/>
              <a:defRPr/>
            </a:lvl1pPr>
          </a:lstStyle>
          <a:p>
            <a:r>
              <a:rPr lang="it-IT"/>
              <a:t>Fare clic sull'icona per inserire un'immagine</a:t>
            </a:r>
          </a:p>
        </p:txBody>
      </p:sp>
    </p:spTree>
    <p:extLst>
      <p:ext uri="{BB962C8B-B14F-4D97-AF65-F5344CB8AC3E}">
        <p14:creationId xmlns:p14="http://schemas.microsoft.com/office/powerpoint/2010/main" val="367112381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Vuota">
    <p:spTree>
      <p:nvGrpSpPr>
        <p:cNvPr id="1" name=""/>
        <p:cNvGrpSpPr/>
        <p:nvPr/>
      </p:nvGrpSpPr>
      <p:grpSpPr>
        <a:xfrm>
          <a:off x="0" y="0"/>
          <a:ext cx="0" cy="0"/>
          <a:chOff x="0" y="0"/>
          <a:chExt cx="0" cy="0"/>
        </a:xfrm>
      </p:grpSpPr>
    </p:spTree>
    <p:extLst>
      <p:ext uri="{BB962C8B-B14F-4D97-AF65-F5344CB8AC3E}">
        <p14:creationId xmlns:p14="http://schemas.microsoft.com/office/powerpoint/2010/main" val="155365100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End Card">
    <p:spTree>
      <p:nvGrpSpPr>
        <p:cNvPr id="1" name=""/>
        <p:cNvGrpSpPr/>
        <p:nvPr/>
      </p:nvGrpSpPr>
      <p:grpSpPr>
        <a:xfrm>
          <a:off x="0" y="0"/>
          <a:ext cx="0" cy="0"/>
          <a:chOff x="0" y="0"/>
          <a:chExt cx="0" cy="0"/>
        </a:xfrm>
      </p:grpSpPr>
      <p:sp>
        <p:nvSpPr>
          <p:cNvPr id="6" name="Titolo 1">
            <a:extLst>
              <a:ext uri="{FF2B5EF4-FFF2-40B4-BE49-F238E27FC236}">
                <a16:creationId xmlns:a16="http://schemas.microsoft.com/office/drawing/2014/main" id="{DC48CF1A-AD9E-4DD5-B758-9BCA75F09B82}"/>
              </a:ext>
            </a:extLst>
          </p:cNvPr>
          <p:cNvSpPr>
            <a:spLocks noGrp="1"/>
          </p:cNvSpPr>
          <p:nvPr>
            <p:ph type="ctrTitle" hasCustomPrompt="1"/>
          </p:nvPr>
        </p:nvSpPr>
        <p:spPr>
          <a:xfrm>
            <a:off x="6908800" y="2053694"/>
            <a:ext cx="3759200" cy="2387600"/>
          </a:xfrm>
        </p:spPr>
        <p:txBody>
          <a:bodyPr anchor="b"/>
          <a:lstStyle>
            <a:lvl1pPr algn="l">
              <a:defRPr sz="6000" b="0" i="0">
                <a:solidFill>
                  <a:schemeClr val="accent2"/>
                </a:solidFill>
                <a:latin typeface="IBM Plex Sans" panose="020B0503050203000203" pitchFamily="34" charset="77"/>
                <a:ea typeface="Helvetica Neue Light" panose="02000403000000020004" pitchFamily="2" charset="0"/>
              </a:defRPr>
            </a:lvl1pPr>
          </a:lstStyle>
          <a:p>
            <a:r>
              <a:rPr lang="it-IT" dirty="0" err="1"/>
              <a:t>Thank</a:t>
            </a:r>
            <a:r>
              <a:rPr lang="it-IT" dirty="0"/>
              <a:t> </a:t>
            </a:r>
            <a:r>
              <a:rPr lang="it-IT" dirty="0" err="1"/>
              <a:t>you</a:t>
            </a:r>
            <a:endParaRPr lang="it-IT" dirty="0"/>
          </a:p>
        </p:txBody>
      </p:sp>
      <p:sp>
        <p:nvSpPr>
          <p:cNvPr id="7" name="Sottotitolo 2">
            <a:extLst>
              <a:ext uri="{FF2B5EF4-FFF2-40B4-BE49-F238E27FC236}">
                <a16:creationId xmlns:a16="http://schemas.microsoft.com/office/drawing/2014/main" id="{98F2AB20-7D19-4AC0-B981-F48200497191}"/>
              </a:ext>
            </a:extLst>
          </p:cNvPr>
          <p:cNvSpPr>
            <a:spLocks noGrp="1"/>
          </p:cNvSpPr>
          <p:nvPr>
            <p:ph type="subTitle" idx="1" hasCustomPrompt="1"/>
          </p:nvPr>
        </p:nvSpPr>
        <p:spPr>
          <a:xfrm>
            <a:off x="6908800" y="4566080"/>
            <a:ext cx="3759200" cy="691719"/>
          </a:xfrm>
        </p:spPr>
        <p:txBody>
          <a:bodyPr>
            <a:normAutofit/>
          </a:bodyPr>
          <a:lstStyle>
            <a:lvl1pPr marL="0" indent="0" algn="l">
              <a:buNone/>
              <a:defRPr sz="2400" b="0" i="0">
                <a:solidFill>
                  <a:schemeClr val="accent5"/>
                </a:solidFill>
                <a:latin typeface="IBM Plex Sans" panose="020B0503050203000203" pitchFamily="34" charset="77"/>
                <a:ea typeface="Helvetica Neue Light" panose="02000403000000020004" pitchFamily="2" charset="0"/>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it-IT" dirty="0"/>
              <a:t>Name and Surname</a:t>
            </a:r>
          </a:p>
        </p:txBody>
      </p:sp>
      <p:sp>
        <p:nvSpPr>
          <p:cNvPr id="8" name="CasellaDiTesto 11">
            <a:extLst>
              <a:ext uri="{FF2B5EF4-FFF2-40B4-BE49-F238E27FC236}">
                <a16:creationId xmlns:a16="http://schemas.microsoft.com/office/drawing/2014/main" id="{8EF99839-AFC6-4E86-A7FC-E821895888C8}"/>
              </a:ext>
            </a:extLst>
          </p:cNvPr>
          <p:cNvSpPr txBox="1"/>
          <p:nvPr userDrawn="1"/>
        </p:nvSpPr>
        <p:spPr>
          <a:xfrm>
            <a:off x="9242218" y="1617785"/>
            <a:ext cx="67758" cy="369332"/>
          </a:xfrm>
          <a:prstGeom prst="rect">
            <a:avLst/>
          </a:prstGeom>
          <a:noFill/>
        </p:spPr>
        <p:txBody>
          <a:bodyPr wrap="square" rtlCol="0">
            <a:spAutoFit/>
          </a:bodyPr>
          <a:lstStyle/>
          <a:p>
            <a:endParaRPr lang="it-IT" sz="1800">
              <a:latin typeface="IBM Plex Sans" panose="020B0503050203000203" pitchFamily="34" charset="77"/>
            </a:endParaRPr>
          </a:p>
        </p:txBody>
      </p:sp>
      <p:pic>
        <p:nvPicPr>
          <p:cNvPr id="9" name="Immagine 6">
            <a:extLst>
              <a:ext uri="{FF2B5EF4-FFF2-40B4-BE49-F238E27FC236}">
                <a16:creationId xmlns:a16="http://schemas.microsoft.com/office/drawing/2014/main" id="{7915D7C3-DB9D-4015-BD51-2FDE48A31940}"/>
              </a:ext>
            </a:extLst>
          </p:cNvPr>
          <p:cNvPicPr>
            <a:picLocks noChangeAspect="1"/>
          </p:cNvPicPr>
          <p:nvPr userDrawn="1"/>
        </p:nvPicPr>
        <p:blipFill>
          <a:blip r:embed="rId2"/>
          <a:stretch>
            <a:fillRect/>
          </a:stretch>
        </p:blipFill>
        <p:spPr>
          <a:xfrm>
            <a:off x="9309976" y="5862180"/>
            <a:ext cx="2882024" cy="685897"/>
          </a:xfrm>
          <a:prstGeom prst="rect">
            <a:avLst/>
          </a:prstGeom>
        </p:spPr>
      </p:pic>
      <p:pic>
        <p:nvPicPr>
          <p:cNvPr id="10" name="Immagine 12">
            <a:extLst>
              <a:ext uri="{FF2B5EF4-FFF2-40B4-BE49-F238E27FC236}">
                <a16:creationId xmlns:a16="http://schemas.microsoft.com/office/drawing/2014/main" id="{EF53F9E0-727D-408F-9BB1-643DBE5427CE}"/>
              </a:ext>
            </a:extLst>
          </p:cNvPr>
          <p:cNvPicPr>
            <a:picLocks noChangeAspect="1"/>
          </p:cNvPicPr>
          <p:nvPr userDrawn="1"/>
        </p:nvPicPr>
        <p:blipFill rotWithShape="1">
          <a:blip r:embed="rId3"/>
          <a:srcRect r="35822" b="32761"/>
          <a:stretch/>
        </p:blipFill>
        <p:spPr>
          <a:xfrm rot="16200000" flipV="1">
            <a:off x="41017" y="-41017"/>
            <a:ext cx="5862178" cy="5944215"/>
          </a:xfrm>
          <a:prstGeom prst="rect">
            <a:avLst/>
          </a:prstGeom>
        </p:spPr>
      </p:pic>
      <p:pic>
        <p:nvPicPr>
          <p:cNvPr id="11" name="Immagine 14" descr="Immagine che contiene edificio&#10;&#10;&#10;&#10;Descrizione generata automaticamente">
            <a:extLst>
              <a:ext uri="{FF2B5EF4-FFF2-40B4-BE49-F238E27FC236}">
                <a16:creationId xmlns:a16="http://schemas.microsoft.com/office/drawing/2014/main" id="{6C169A71-0D93-4859-B776-B34C866E3063}"/>
              </a:ext>
            </a:extLst>
          </p:cNvPr>
          <p:cNvPicPr>
            <a:picLocks noChangeAspect="1"/>
          </p:cNvPicPr>
          <p:nvPr userDrawn="1"/>
        </p:nvPicPr>
        <p:blipFill>
          <a:blip r:embed="rId4"/>
          <a:stretch>
            <a:fillRect/>
          </a:stretch>
        </p:blipFill>
        <p:spPr>
          <a:xfrm rot="16200000">
            <a:off x="867742" y="1142097"/>
            <a:ext cx="1207171" cy="482868"/>
          </a:xfrm>
          <a:prstGeom prst="rect">
            <a:avLst/>
          </a:prstGeom>
        </p:spPr>
      </p:pic>
      <p:pic>
        <p:nvPicPr>
          <p:cNvPr id="12" name="Immagine 16">
            <a:extLst>
              <a:ext uri="{FF2B5EF4-FFF2-40B4-BE49-F238E27FC236}">
                <a16:creationId xmlns:a16="http://schemas.microsoft.com/office/drawing/2014/main" id="{B8575ED4-0008-474C-BFAC-6C569F345DF4}"/>
              </a:ext>
            </a:extLst>
          </p:cNvPr>
          <p:cNvPicPr>
            <a:picLocks noChangeAspect="1"/>
          </p:cNvPicPr>
          <p:nvPr userDrawn="1"/>
        </p:nvPicPr>
        <p:blipFill>
          <a:blip r:embed="rId5"/>
          <a:stretch>
            <a:fillRect/>
          </a:stretch>
        </p:blipFill>
        <p:spPr>
          <a:xfrm>
            <a:off x="1657284" y="106276"/>
            <a:ext cx="2570746" cy="2570746"/>
          </a:xfrm>
          <a:prstGeom prst="rect">
            <a:avLst/>
          </a:prstGeom>
        </p:spPr>
      </p:pic>
    </p:spTree>
    <p:extLst>
      <p:ext uri="{BB962C8B-B14F-4D97-AF65-F5344CB8AC3E}">
        <p14:creationId xmlns:p14="http://schemas.microsoft.com/office/powerpoint/2010/main" val="379399038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304800" y="268224"/>
            <a:ext cx="5486400" cy="508000"/>
          </a:xfrm>
        </p:spPr>
        <p:txBody>
          <a:bodyPr/>
          <a:lstStyle/>
          <a:p>
            <a:r>
              <a:rPr lang="it-IT"/>
              <a:t>Fare clic per modificare lo stile del titolo dello schema</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5" name="Footer Placeholder 8">
            <a:extLst>
              <a:ext uri="{FF2B5EF4-FFF2-40B4-BE49-F238E27FC236}">
                <a16:creationId xmlns:a16="http://schemas.microsoft.com/office/drawing/2014/main" id="{FC12D2AF-931C-4F49-AE8C-83B968A62FD9}"/>
              </a:ext>
            </a:extLst>
          </p:cNvPr>
          <p:cNvSpPr>
            <a:spLocks noGrp="1"/>
          </p:cNvSpPr>
          <p:nvPr>
            <p:ph type="ftr" sz="quarter" idx="3"/>
          </p:nvPr>
        </p:nvSpPr>
        <p:spPr>
          <a:xfrm>
            <a:off x="304800" y="6435307"/>
            <a:ext cx="8534400" cy="182880"/>
          </a:xfrm>
          <a:prstGeom prst="rect">
            <a:avLst/>
          </a:prstGeom>
        </p:spPr>
        <p:txBody>
          <a:bodyPr vert="horz" lIns="0" tIns="0" rIns="0" bIns="0" rtlCol="0" anchor="ctr"/>
          <a:lstStyle>
            <a:lvl1pPr algn="l">
              <a:defRPr sz="800" baseline="0">
                <a:solidFill>
                  <a:schemeClr val="tx1"/>
                </a:solidFill>
                <a:latin typeface="+mn-lt"/>
                <a:ea typeface="Arial" charset="0"/>
                <a:cs typeface="Arial" charset="0"/>
              </a:defRPr>
            </a:lvl1pPr>
          </a:lstStyle>
          <a:p>
            <a:r>
              <a:rPr lang="de-DE"/>
              <a:t>IBM Cloud / DOC ID / </a:t>
            </a:r>
            <a:r>
              <a:rPr lang="de-DE" err="1"/>
              <a:t>Month</a:t>
            </a:r>
            <a:r>
              <a:rPr lang="de-DE"/>
              <a:t> XX, 2019 / © 2019 IBM Corporation</a:t>
            </a:r>
            <a:endParaRPr lang="en-US"/>
          </a:p>
        </p:txBody>
      </p:sp>
    </p:spTree>
    <p:extLst>
      <p:ext uri="{BB962C8B-B14F-4D97-AF65-F5344CB8AC3E}">
        <p14:creationId xmlns:p14="http://schemas.microsoft.com/office/powerpoint/2010/main" val="25713468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4AD2D385-F1E8-4134-B39E-3BC58C62BAD4}"/>
              </a:ext>
            </a:extLst>
          </p:cNvPr>
          <p:cNvSpPr>
            <a:spLocks noGrp="1"/>
          </p:cNvSpPr>
          <p:nvPr>
            <p:ph type="title" hasCustomPrompt="1"/>
          </p:nvPr>
        </p:nvSpPr>
        <p:spPr>
          <a:xfrm>
            <a:off x="228600" y="337710"/>
            <a:ext cx="4162778" cy="640080"/>
          </a:xfrm>
        </p:spPr>
        <p:txBody>
          <a:bodyPr>
            <a:normAutofit/>
          </a:bodyPr>
          <a:lstStyle>
            <a:lvl1pPr>
              <a:defRPr sz="4000">
                <a:solidFill>
                  <a:schemeClr val="accent2"/>
                </a:solidFill>
              </a:defRPr>
            </a:lvl1pPr>
          </a:lstStyle>
          <a:p>
            <a:r>
              <a:rPr lang="en-US" dirty="0"/>
              <a:t>Agenda</a:t>
            </a:r>
          </a:p>
        </p:txBody>
      </p:sp>
      <p:pic>
        <p:nvPicPr>
          <p:cNvPr id="8" name="Picture 7">
            <a:extLst>
              <a:ext uri="{FF2B5EF4-FFF2-40B4-BE49-F238E27FC236}">
                <a16:creationId xmlns:a16="http://schemas.microsoft.com/office/drawing/2014/main" id="{199880B1-9527-42F1-B2C8-FDE7D81E61E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11015" y="5184958"/>
            <a:ext cx="4938943" cy="1673042"/>
          </a:xfrm>
          <a:prstGeom prst="rect">
            <a:avLst/>
          </a:prstGeom>
        </p:spPr>
      </p:pic>
      <p:pic>
        <p:nvPicPr>
          <p:cNvPr id="9" name="Immagine 8">
            <a:extLst>
              <a:ext uri="{FF2B5EF4-FFF2-40B4-BE49-F238E27FC236}">
                <a16:creationId xmlns:a16="http://schemas.microsoft.com/office/drawing/2014/main" id="{1DA3174C-4B39-4B3E-8465-0927B70A89B8}"/>
              </a:ext>
            </a:extLst>
          </p:cNvPr>
          <p:cNvPicPr>
            <a:picLocks noChangeAspect="1"/>
          </p:cNvPicPr>
          <p:nvPr userDrawn="1"/>
        </p:nvPicPr>
        <p:blipFill>
          <a:blip r:embed="rId3"/>
          <a:stretch>
            <a:fillRect/>
          </a:stretch>
        </p:blipFill>
        <p:spPr>
          <a:xfrm>
            <a:off x="9960746" y="6221027"/>
            <a:ext cx="2089212" cy="497215"/>
          </a:xfrm>
          <a:prstGeom prst="rect">
            <a:avLst/>
          </a:prstGeom>
        </p:spPr>
      </p:pic>
      <p:sp>
        <p:nvSpPr>
          <p:cNvPr id="11" name="Footer Placeholder 15">
            <a:extLst>
              <a:ext uri="{FF2B5EF4-FFF2-40B4-BE49-F238E27FC236}">
                <a16:creationId xmlns:a16="http://schemas.microsoft.com/office/drawing/2014/main" id="{CF086E5A-429F-4BB9-BDA8-A679DAF03801}"/>
              </a:ext>
            </a:extLst>
          </p:cNvPr>
          <p:cNvSpPr>
            <a:spLocks noGrp="1"/>
          </p:cNvSpPr>
          <p:nvPr>
            <p:ph type="ftr" sz="quarter" idx="16"/>
          </p:nvPr>
        </p:nvSpPr>
        <p:spPr>
          <a:xfrm>
            <a:off x="228601" y="6356350"/>
            <a:ext cx="5867400" cy="365125"/>
          </a:xfrm>
        </p:spPr>
        <p:txBody>
          <a:bodyPr/>
          <a:lstStyle>
            <a:lvl1pPr algn="l">
              <a:defRPr sz="1000"/>
            </a:lvl1pPr>
          </a:lstStyle>
          <a:p>
            <a:r>
              <a:rPr lang="en-US"/>
              <a:t>IBM CIC Powerpoint Template / November 22, 2019 / © 2019 IBM Client Innovation Center</a:t>
            </a:r>
            <a:endParaRPr lang="it-IT"/>
          </a:p>
        </p:txBody>
      </p:sp>
    </p:spTree>
    <p:extLst>
      <p:ext uri="{BB962C8B-B14F-4D97-AF65-F5344CB8AC3E}">
        <p14:creationId xmlns:p14="http://schemas.microsoft.com/office/powerpoint/2010/main" val="38976681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 Title | Text">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870F5524-47D3-4FDA-B771-803E42567389}"/>
              </a:ext>
            </a:extLst>
          </p:cNvPr>
          <p:cNvSpPr>
            <a:spLocks noGrp="1"/>
          </p:cNvSpPr>
          <p:nvPr>
            <p:ph type="title"/>
          </p:nvPr>
        </p:nvSpPr>
        <p:spPr>
          <a:xfrm>
            <a:off x="228600" y="642300"/>
            <a:ext cx="4114800" cy="640080"/>
          </a:xfrm>
        </p:spPr>
        <p:txBody>
          <a:bodyPr>
            <a:normAutofit/>
          </a:bodyPr>
          <a:lstStyle>
            <a:lvl1pPr>
              <a:defRPr sz="4000">
                <a:solidFill>
                  <a:schemeClr val="accent2"/>
                </a:solidFill>
              </a:defRPr>
            </a:lvl1pPr>
          </a:lstStyle>
          <a:p>
            <a:r>
              <a:rPr lang="it-IT"/>
              <a:t>Fare clic per modificare lo stile del titolo dello schema</a:t>
            </a:r>
            <a:endParaRPr lang="en-US" dirty="0"/>
          </a:p>
        </p:txBody>
      </p:sp>
      <p:sp>
        <p:nvSpPr>
          <p:cNvPr id="7" name="Text Placeholder 4">
            <a:extLst>
              <a:ext uri="{FF2B5EF4-FFF2-40B4-BE49-F238E27FC236}">
                <a16:creationId xmlns:a16="http://schemas.microsoft.com/office/drawing/2014/main" id="{609BAE2A-03E6-4316-B137-353EDD7B2BC2}"/>
              </a:ext>
            </a:extLst>
          </p:cNvPr>
          <p:cNvSpPr>
            <a:spLocks noGrp="1"/>
          </p:cNvSpPr>
          <p:nvPr>
            <p:ph type="body" sz="quarter" idx="13"/>
          </p:nvPr>
        </p:nvSpPr>
        <p:spPr>
          <a:xfrm>
            <a:off x="228600" y="342263"/>
            <a:ext cx="4114800" cy="300037"/>
          </a:xfrm>
        </p:spPr>
        <p:txBody>
          <a:bodyPr>
            <a:noAutofit/>
          </a:bodyPr>
          <a:lstStyle>
            <a:lvl1pPr marL="0" indent="0">
              <a:buNone/>
              <a:defRPr sz="1800">
                <a:solidFill>
                  <a:schemeClr val="accent3"/>
                </a:solidFill>
              </a:defRPr>
            </a:lvl1pPr>
          </a:lstStyle>
          <a:p>
            <a:pPr lvl="0"/>
            <a:r>
              <a:rPr lang="it-IT"/>
              <a:t>Fare clic per modificare gli stili del testo dello schema</a:t>
            </a:r>
          </a:p>
        </p:txBody>
      </p:sp>
      <p:pic>
        <p:nvPicPr>
          <p:cNvPr id="9" name="Picture 8">
            <a:extLst>
              <a:ext uri="{FF2B5EF4-FFF2-40B4-BE49-F238E27FC236}">
                <a16:creationId xmlns:a16="http://schemas.microsoft.com/office/drawing/2014/main" id="{484B7E54-47CD-498F-AA36-7DE2ECD0AC5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11015" y="5184958"/>
            <a:ext cx="4938943" cy="1673042"/>
          </a:xfrm>
          <a:prstGeom prst="rect">
            <a:avLst/>
          </a:prstGeom>
        </p:spPr>
      </p:pic>
      <p:pic>
        <p:nvPicPr>
          <p:cNvPr id="10" name="Immagine 8">
            <a:extLst>
              <a:ext uri="{FF2B5EF4-FFF2-40B4-BE49-F238E27FC236}">
                <a16:creationId xmlns:a16="http://schemas.microsoft.com/office/drawing/2014/main" id="{2A3D2A73-A031-4A7A-AF68-9770785E565D}"/>
              </a:ext>
            </a:extLst>
          </p:cNvPr>
          <p:cNvPicPr>
            <a:picLocks noChangeAspect="1"/>
          </p:cNvPicPr>
          <p:nvPr userDrawn="1"/>
        </p:nvPicPr>
        <p:blipFill>
          <a:blip r:embed="rId3"/>
          <a:stretch>
            <a:fillRect/>
          </a:stretch>
        </p:blipFill>
        <p:spPr>
          <a:xfrm>
            <a:off x="9960746" y="6221027"/>
            <a:ext cx="2089212" cy="497215"/>
          </a:xfrm>
          <a:prstGeom prst="rect">
            <a:avLst/>
          </a:prstGeom>
        </p:spPr>
      </p:pic>
      <p:sp>
        <p:nvSpPr>
          <p:cNvPr id="11" name="Text Placeholder 4">
            <a:extLst>
              <a:ext uri="{FF2B5EF4-FFF2-40B4-BE49-F238E27FC236}">
                <a16:creationId xmlns:a16="http://schemas.microsoft.com/office/drawing/2014/main" id="{56EFB2E8-9610-4874-81FD-6F28391E02CD}"/>
              </a:ext>
            </a:extLst>
          </p:cNvPr>
          <p:cNvSpPr>
            <a:spLocks noGrp="1"/>
          </p:cNvSpPr>
          <p:nvPr>
            <p:ph type="body" sz="quarter" idx="14" hasCustomPrompt="1"/>
          </p:nvPr>
        </p:nvSpPr>
        <p:spPr>
          <a:xfrm>
            <a:off x="228600" y="1432398"/>
            <a:ext cx="11821358" cy="300037"/>
          </a:xfrm>
        </p:spPr>
        <p:txBody>
          <a:bodyPr>
            <a:noAutofit/>
          </a:bodyPr>
          <a:lstStyle>
            <a:lvl1pPr marL="0" indent="0">
              <a:buNone/>
              <a:defRPr sz="1800">
                <a:solidFill>
                  <a:schemeClr val="tx1"/>
                </a:solidFill>
              </a:defRPr>
            </a:lvl1pPr>
          </a:lstStyle>
          <a:p>
            <a:r>
              <a:rPr lang="en-US" dirty="0"/>
              <a:t>Text</a:t>
            </a:r>
          </a:p>
        </p:txBody>
      </p:sp>
      <p:sp>
        <p:nvSpPr>
          <p:cNvPr id="16" name="Footer Placeholder 15">
            <a:extLst>
              <a:ext uri="{FF2B5EF4-FFF2-40B4-BE49-F238E27FC236}">
                <a16:creationId xmlns:a16="http://schemas.microsoft.com/office/drawing/2014/main" id="{5FF88A2C-B9AD-4D45-861D-B2703EC0429F}"/>
              </a:ext>
            </a:extLst>
          </p:cNvPr>
          <p:cNvSpPr>
            <a:spLocks noGrp="1"/>
          </p:cNvSpPr>
          <p:nvPr>
            <p:ph type="ftr" sz="quarter" idx="16"/>
          </p:nvPr>
        </p:nvSpPr>
        <p:spPr>
          <a:xfrm>
            <a:off x="228601" y="6356350"/>
            <a:ext cx="5867400" cy="365125"/>
          </a:xfrm>
        </p:spPr>
        <p:txBody>
          <a:bodyPr/>
          <a:lstStyle>
            <a:lvl1pPr algn="l">
              <a:defRPr sz="1000"/>
            </a:lvl1pPr>
          </a:lstStyle>
          <a:p>
            <a:r>
              <a:rPr lang="en-US"/>
              <a:t>IBM CIC Powerpoint Template / November 22, 2019 / © 2019 IBM Client Innovation Center</a:t>
            </a:r>
            <a:endParaRPr lang="it-IT"/>
          </a:p>
        </p:txBody>
      </p:sp>
    </p:spTree>
    <p:extLst>
      <p:ext uri="{BB962C8B-B14F-4D97-AF65-F5344CB8AC3E}">
        <p14:creationId xmlns:p14="http://schemas.microsoft.com/office/powerpoint/2010/main" val="33773836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 Title | Two Columns">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472F8E60-8E18-4732-898B-AB146EC51B5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11015" y="5184958"/>
            <a:ext cx="4938943" cy="1673042"/>
          </a:xfrm>
          <a:prstGeom prst="rect">
            <a:avLst/>
          </a:prstGeom>
        </p:spPr>
      </p:pic>
      <p:sp>
        <p:nvSpPr>
          <p:cNvPr id="6" name="Title 1">
            <a:extLst>
              <a:ext uri="{FF2B5EF4-FFF2-40B4-BE49-F238E27FC236}">
                <a16:creationId xmlns:a16="http://schemas.microsoft.com/office/drawing/2014/main" id="{80C76409-39BA-4A26-AA82-5B8E6AEB1E17}"/>
              </a:ext>
            </a:extLst>
          </p:cNvPr>
          <p:cNvSpPr>
            <a:spLocks noGrp="1"/>
          </p:cNvSpPr>
          <p:nvPr>
            <p:ph type="title"/>
          </p:nvPr>
        </p:nvSpPr>
        <p:spPr>
          <a:xfrm>
            <a:off x="228600" y="642300"/>
            <a:ext cx="4114800" cy="640080"/>
          </a:xfrm>
        </p:spPr>
        <p:txBody>
          <a:bodyPr>
            <a:normAutofit/>
          </a:bodyPr>
          <a:lstStyle>
            <a:lvl1pPr>
              <a:defRPr sz="4000">
                <a:solidFill>
                  <a:schemeClr val="accent2"/>
                </a:solidFill>
              </a:defRPr>
            </a:lvl1pPr>
          </a:lstStyle>
          <a:p>
            <a:r>
              <a:rPr lang="it-IT"/>
              <a:t>Fare clic per modificare lo stile del titolo dello schema</a:t>
            </a:r>
            <a:endParaRPr lang="en-US" dirty="0"/>
          </a:p>
        </p:txBody>
      </p:sp>
      <p:sp>
        <p:nvSpPr>
          <p:cNvPr id="7" name="Text Placeholder 4">
            <a:extLst>
              <a:ext uri="{FF2B5EF4-FFF2-40B4-BE49-F238E27FC236}">
                <a16:creationId xmlns:a16="http://schemas.microsoft.com/office/drawing/2014/main" id="{DBACD2B7-F028-471D-BDDF-EB243C048820}"/>
              </a:ext>
            </a:extLst>
          </p:cNvPr>
          <p:cNvSpPr>
            <a:spLocks noGrp="1"/>
          </p:cNvSpPr>
          <p:nvPr>
            <p:ph type="body" sz="quarter" idx="13"/>
          </p:nvPr>
        </p:nvSpPr>
        <p:spPr>
          <a:xfrm>
            <a:off x="228600" y="342263"/>
            <a:ext cx="4114800" cy="300037"/>
          </a:xfrm>
        </p:spPr>
        <p:txBody>
          <a:bodyPr>
            <a:noAutofit/>
          </a:bodyPr>
          <a:lstStyle>
            <a:lvl1pPr marL="0" indent="0">
              <a:buNone/>
              <a:defRPr sz="1800">
                <a:solidFill>
                  <a:schemeClr val="accent3"/>
                </a:solidFill>
              </a:defRPr>
            </a:lvl1pPr>
          </a:lstStyle>
          <a:p>
            <a:pPr lvl="0"/>
            <a:r>
              <a:rPr lang="it-IT"/>
              <a:t>Fare clic per modificare gli stili del testo dello schema</a:t>
            </a:r>
          </a:p>
        </p:txBody>
      </p:sp>
      <p:pic>
        <p:nvPicPr>
          <p:cNvPr id="9" name="Immagine 8">
            <a:extLst>
              <a:ext uri="{FF2B5EF4-FFF2-40B4-BE49-F238E27FC236}">
                <a16:creationId xmlns:a16="http://schemas.microsoft.com/office/drawing/2014/main" id="{B1138B22-B12E-4880-B4FB-539100C97467}"/>
              </a:ext>
            </a:extLst>
          </p:cNvPr>
          <p:cNvPicPr>
            <a:picLocks noChangeAspect="1"/>
          </p:cNvPicPr>
          <p:nvPr userDrawn="1"/>
        </p:nvPicPr>
        <p:blipFill>
          <a:blip r:embed="rId3"/>
          <a:stretch>
            <a:fillRect/>
          </a:stretch>
        </p:blipFill>
        <p:spPr>
          <a:xfrm>
            <a:off x="9960746" y="6221027"/>
            <a:ext cx="2089212" cy="497215"/>
          </a:xfrm>
          <a:prstGeom prst="rect">
            <a:avLst/>
          </a:prstGeom>
        </p:spPr>
      </p:pic>
      <p:sp>
        <p:nvSpPr>
          <p:cNvPr id="10" name="Text Placeholder 4">
            <a:extLst>
              <a:ext uri="{FF2B5EF4-FFF2-40B4-BE49-F238E27FC236}">
                <a16:creationId xmlns:a16="http://schemas.microsoft.com/office/drawing/2014/main" id="{268C12CB-B9FF-4F25-80E3-1AB86F5C4F23}"/>
              </a:ext>
            </a:extLst>
          </p:cNvPr>
          <p:cNvSpPr>
            <a:spLocks noGrp="1"/>
          </p:cNvSpPr>
          <p:nvPr>
            <p:ph type="body" sz="quarter" idx="14" hasCustomPrompt="1"/>
          </p:nvPr>
        </p:nvSpPr>
        <p:spPr>
          <a:xfrm>
            <a:off x="228600" y="1582416"/>
            <a:ext cx="5415844" cy="365125"/>
          </a:xfrm>
        </p:spPr>
        <p:txBody>
          <a:bodyPr>
            <a:noAutofit/>
          </a:bodyPr>
          <a:lstStyle>
            <a:lvl1pPr marL="0" indent="0">
              <a:buNone/>
              <a:defRPr sz="1800">
                <a:solidFill>
                  <a:schemeClr val="tx1"/>
                </a:solidFill>
              </a:defRPr>
            </a:lvl1pPr>
          </a:lstStyle>
          <a:p>
            <a:r>
              <a:rPr lang="en-US" dirty="0"/>
              <a:t>Text</a:t>
            </a:r>
          </a:p>
        </p:txBody>
      </p:sp>
      <p:sp>
        <p:nvSpPr>
          <p:cNvPr id="11" name="Footer Placeholder 15">
            <a:extLst>
              <a:ext uri="{FF2B5EF4-FFF2-40B4-BE49-F238E27FC236}">
                <a16:creationId xmlns:a16="http://schemas.microsoft.com/office/drawing/2014/main" id="{FE5C122F-E6D9-422E-AE95-390940C0E29C}"/>
              </a:ext>
            </a:extLst>
          </p:cNvPr>
          <p:cNvSpPr>
            <a:spLocks noGrp="1"/>
          </p:cNvSpPr>
          <p:nvPr>
            <p:ph type="ftr" sz="quarter" idx="16"/>
          </p:nvPr>
        </p:nvSpPr>
        <p:spPr>
          <a:xfrm>
            <a:off x="228601" y="6356350"/>
            <a:ext cx="5867400" cy="365125"/>
          </a:xfrm>
        </p:spPr>
        <p:txBody>
          <a:bodyPr/>
          <a:lstStyle>
            <a:lvl1pPr algn="l">
              <a:defRPr sz="1000"/>
            </a:lvl1pPr>
          </a:lstStyle>
          <a:p>
            <a:r>
              <a:rPr lang="en-US"/>
              <a:t>IBM CIC Powerpoint Template / November 22, 2019 / © 2019 IBM Client Innovation Center</a:t>
            </a:r>
            <a:endParaRPr lang="it-IT"/>
          </a:p>
        </p:txBody>
      </p:sp>
      <p:sp>
        <p:nvSpPr>
          <p:cNvPr id="12" name="Text Placeholder 4">
            <a:extLst>
              <a:ext uri="{FF2B5EF4-FFF2-40B4-BE49-F238E27FC236}">
                <a16:creationId xmlns:a16="http://schemas.microsoft.com/office/drawing/2014/main" id="{DD216064-06D3-46D7-BA59-6133E0366745}"/>
              </a:ext>
            </a:extLst>
          </p:cNvPr>
          <p:cNvSpPr>
            <a:spLocks noGrp="1"/>
          </p:cNvSpPr>
          <p:nvPr>
            <p:ph type="body" sz="quarter" idx="17" hasCustomPrompt="1"/>
          </p:nvPr>
        </p:nvSpPr>
        <p:spPr>
          <a:xfrm>
            <a:off x="6014156" y="1582415"/>
            <a:ext cx="5867400" cy="365125"/>
          </a:xfrm>
        </p:spPr>
        <p:txBody>
          <a:bodyPr>
            <a:noAutofit/>
          </a:bodyPr>
          <a:lstStyle>
            <a:lvl1pPr marL="0" indent="0">
              <a:buNone/>
              <a:defRPr sz="1800">
                <a:solidFill>
                  <a:schemeClr val="tx1"/>
                </a:solidFill>
              </a:defRPr>
            </a:lvl1pPr>
          </a:lstStyle>
          <a:p>
            <a:r>
              <a:rPr lang="en-US" dirty="0"/>
              <a:t>Text</a:t>
            </a:r>
          </a:p>
        </p:txBody>
      </p:sp>
    </p:spTree>
    <p:extLst>
      <p:ext uri="{BB962C8B-B14F-4D97-AF65-F5344CB8AC3E}">
        <p14:creationId xmlns:p14="http://schemas.microsoft.com/office/powerpoint/2010/main" val="23094694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Section | Title | Three Columns">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472F8E60-8E18-4732-898B-AB146EC51B5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11015" y="5184958"/>
            <a:ext cx="4938943" cy="1673042"/>
          </a:xfrm>
          <a:prstGeom prst="rect">
            <a:avLst/>
          </a:prstGeom>
        </p:spPr>
      </p:pic>
      <p:sp>
        <p:nvSpPr>
          <p:cNvPr id="6" name="Title 1">
            <a:extLst>
              <a:ext uri="{FF2B5EF4-FFF2-40B4-BE49-F238E27FC236}">
                <a16:creationId xmlns:a16="http://schemas.microsoft.com/office/drawing/2014/main" id="{80C76409-39BA-4A26-AA82-5B8E6AEB1E17}"/>
              </a:ext>
            </a:extLst>
          </p:cNvPr>
          <p:cNvSpPr>
            <a:spLocks noGrp="1"/>
          </p:cNvSpPr>
          <p:nvPr>
            <p:ph type="title"/>
          </p:nvPr>
        </p:nvSpPr>
        <p:spPr>
          <a:xfrm>
            <a:off x="228600" y="642300"/>
            <a:ext cx="4114800" cy="640080"/>
          </a:xfrm>
        </p:spPr>
        <p:txBody>
          <a:bodyPr>
            <a:normAutofit/>
          </a:bodyPr>
          <a:lstStyle>
            <a:lvl1pPr>
              <a:defRPr sz="4000">
                <a:solidFill>
                  <a:schemeClr val="accent2"/>
                </a:solidFill>
              </a:defRPr>
            </a:lvl1pPr>
          </a:lstStyle>
          <a:p>
            <a:r>
              <a:rPr lang="it-IT"/>
              <a:t>Fare clic per modificare lo stile del titolo dello schema</a:t>
            </a:r>
            <a:endParaRPr lang="en-US" dirty="0"/>
          </a:p>
        </p:txBody>
      </p:sp>
      <p:sp>
        <p:nvSpPr>
          <p:cNvPr id="7" name="Text Placeholder 4">
            <a:extLst>
              <a:ext uri="{FF2B5EF4-FFF2-40B4-BE49-F238E27FC236}">
                <a16:creationId xmlns:a16="http://schemas.microsoft.com/office/drawing/2014/main" id="{DBACD2B7-F028-471D-BDDF-EB243C048820}"/>
              </a:ext>
            </a:extLst>
          </p:cNvPr>
          <p:cNvSpPr>
            <a:spLocks noGrp="1"/>
          </p:cNvSpPr>
          <p:nvPr>
            <p:ph type="body" sz="quarter" idx="13"/>
          </p:nvPr>
        </p:nvSpPr>
        <p:spPr>
          <a:xfrm>
            <a:off x="228600" y="342263"/>
            <a:ext cx="4114800" cy="300037"/>
          </a:xfrm>
        </p:spPr>
        <p:txBody>
          <a:bodyPr>
            <a:noAutofit/>
          </a:bodyPr>
          <a:lstStyle>
            <a:lvl1pPr marL="0" indent="0">
              <a:buNone/>
              <a:defRPr sz="1800">
                <a:solidFill>
                  <a:schemeClr val="accent3"/>
                </a:solidFill>
              </a:defRPr>
            </a:lvl1pPr>
          </a:lstStyle>
          <a:p>
            <a:pPr lvl="0"/>
            <a:r>
              <a:rPr lang="it-IT"/>
              <a:t>Fare clic per modificare gli stili del testo dello schema</a:t>
            </a:r>
          </a:p>
        </p:txBody>
      </p:sp>
      <p:pic>
        <p:nvPicPr>
          <p:cNvPr id="9" name="Immagine 8">
            <a:extLst>
              <a:ext uri="{FF2B5EF4-FFF2-40B4-BE49-F238E27FC236}">
                <a16:creationId xmlns:a16="http://schemas.microsoft.com/office/drawing/2014/main" id="{B1138B22-B12E-4880-B4FB-539100C97467}"/>
              </a:ext>
            </a:extLst>
          </p:cNvPr>
          <p:cNvPicPr>
            <a:picLocks noChangeAspect="1"/>
          </p:cNvPicPr>
          <p:nvPr userDrawn="1"/>
        </p:nvPicPr>
        <p:blipFill>
          <a:blip r:embed="rId3"/>
          <a:stretch>
            <a:fillRect/>
          </a:stretch>
        </p:blipFill>
        <p:spPr>
          <a:xfrm>
            <a:off x="9960746" y="6221027"/>
            <a:ext cx="2089212" cy="497215"/>
          </a:xfrm>
          <a:prstGeom prst="rect">
            <a:avLst/>
          </a:prstGeom>
        </p:spPr>
      </p:pic>
      <p:sp>
        <p:nvSpPr>
          <p:cNvPr id="10" name="Text Placeholder 4">
            <a:extLst>
              <a:ext uri="{FF2B5EF4-FFF2-40B4-BE49-F238E27FC236}">
                <a16:creationId xmlns:a16="http://schemas.microsoft.com/office/drawing/2014/main" id="{268C12CB-B9FF-4F25-80E3-1AB86F5C4F23}"/>
              </a:ext>
            </a:extLst>
          </p:cNvPr>
          <p:cNvSpPr>
            <a:spLocks noGrp="1"/>
          </p:cNvSpPr>
          <p:nvPr>
            <p:ph type="body" sz="quarter" idx="14" hasCustomPrompt="1"/>
          </p:nvPr>
        </p:nvSpPr>
        <p:spPr>
          <a:xfrm>
            <a:off x="228600" y="1582416"/>
            <a:ext cx="3293533" cy="365125"/>
          </a:xfrm>
        </p:spPr>
        <p:txBody>
          <a:bodyPr>
            <a:noAutofit/>
          </a:bodyPr>
          <a:lstStyle>
            <a:lvl1pPr marL="0" indent="0">
              <a:buNone/>
              <a:defRPr sz="1800">
                <a:solidFill>
                  <a:schemeClr val="tx1"/>
                </a:solidFill>
              </a:defRPr>
            </a:lvl1pPr>
          </a:lstStyle>
          <a:p>
            <a:r>
              <a:rPr lang="en-US" dirty="0"/>
              <a:t>Text</a:t>
            </a:r>
          </a:p>
        </p:txBody>
      </p:sp>
      <p:sp>
        <p:nvSpPr>
          <p:cNvPr id="11" name="Footer Placeholder 15">
            <a:extLst>
              <a:ext uri="{FF2B5EF4-FFF2-40B4-BE49-F238E27FC236}">
                <a16:creationId xmlns:a16="http://schemas.microsoft.com/office/drawing/2014/main" id="{FE5C122F-E6D9-422E-AE95-390940C0E29C}"/>
              </a:ext>
            </a:extLst>
          </p:cNvPr>
          <p:cNvSpPr>
            <a:spLocks noGrp="1"/>
          </p:cNvSpPr>
          <p:nvPr>
            <p:ph type="ftr" sz="quarter" idx="16"/>
          </p:nvPr>
        </p:nvSpPr>
        <p:spPr>
          <a:xfrm>
            <a:off x="228601" y="6356350"/>
            <a:ext cx="5867400" cy="365125"/>
          </a:xfrm>
        </p:spPr>
        <p:txBody>
          <a:bodyPr/>
          <a:lstStyle>
            <a:lvl1pPr algn="l">
              <a:defRPr sz="1000"/>
            </a:lvl1pPr>
          </a:lstStyle>
          <a:p>
            <a:r>
              <a:rPr lang="en-US"/>
              <a:t>IBM CIC Powerpoint Template / November 22, 2019 / © 2019 IBM Client Innovation Center</a:t>
            </a:r>
            <a:endParaRPr lang="it-IT"/>
          </a:p>
        </p:txBody>
      </p:sp>
      <p:sp>
        <p:nvSpPr>
          <p:cNvPr id="14" name="Text Placeholder 4">
            <a:extLst>
              <a:ext uri="{FF2B5EF4-FFF2-40B4-BE49-F238E27FC236}">
                <a16:creationId xmlns:a16="http://schemas.microsoft.com/office/drawing/2014/main" id="{6B574FCE-88D7-48BA-9009-C3CBD1C1397E}"/>
              </a:ext>
            </a:extLst>
          </p:cNvPr>
          <p:cNvSpPr>
            <a:spLocks noGrp="1"/>
          </p:cNvSpPr>
          <p:nvPr>
            <p:ph type="body" sz="quarter" idx="17" hasCustomPrompt="1"/>
          </p:nvPr>
        </p:nvSpPr>
        <p:spPr>
          <a:xfrm>
            <a:off x="4343400" y="1582416"/>
            <a:ext cx="3293533" cy="365125"/>
          </a:xfrm>
        </p:spPr>
        <p:txBody>
          <a:bodyPr>
            <a:noAutofit/>
          </a:bodyPr>
          <a:lstStyle>
            <a:lvl1pPr marL="0" indent="0">
              <a:buNone/>
              <a:defRPr sz="1800">
                <a:solidFill>
                  <a:schemeClr val="tx1"/>
                </a:solidFill>
              </a:defRPr>
            </a:lvl1pPr>
          </a:lstStyle>
          <a:p>
            <a:r>
              <a:rPr lang="en-US" dirty="0"/>
              <a:t>Text</a:t>
            </a:r>
          </a:p>
        </p:txBody>
      </p:sp>
      <p:sp>
        <p:nvSpPr>
          <p:cNvPr id="15" name="Text Placeholder 4">
            <a:extLst>
              <a:ext uri="{FF2B5EF4-FFF2-40B4-BE49-F238E27FC236}">
                <a16:creationId xmlns:a16="http://schemas.microsoft.com/office/drawing/2014/main" id="{ACE2E23D-D439-4DA8-90B0-2C404E688457}"/>
              </a:ext>
            </a:extLst>
          </p:cNvPr>
          <p:cNvSpPr>
            <a:spLocks noGrp="1"/>
          </p:cNvSpPr>
          <p:nvPr>
            <p:ph type="body" sz="quarter" idx="18" hasCustomPrompt="1"/>
          </p:nvPr>
        </p:nvSpPr>
        <p:spPr>
          <a:xfrm>
            <a:off x="8458200" y="1582416"/>
            <a:ext cx="3293533" cy="365125"/>
          </a:xfrm>
        </p:spPr>
        <p:txBody>
          <a:bodyPr>
            <a:noAutofit/>
          </a:bodyPr>
          <a:lstStyle>
            <a:lvl1pPr marL="0" indent="0">
              <a:buNone/>
              <a:defRPr sz="1800">
                <a:solidFill>
                  <a:schemeClr val="tx1"/>
                </a:solidFill>
              </a:defRPr>
            </a:lvl1pPr>
          </a:lstStyle>
          <a:p>
            <a:r>
              <a:rPr lang="en-US" dirty="0"/>
              <a:t>Text</a:t>
            </a:r>
          </a:p>
        </p:txBody>
      </p:sp>
    </p:spTree>
    <p:extLst>
      <p:ext uri="{BB962C8B-B14F-4D97-AF65-F5344CB8AC3E}">
        <p14:creationId xmlns:p14="http://schemas.microsoft.com/office/powerpoint/2010/main" val="11803300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 Title | Four Columns">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472F8E60-8E18-4732-898B-AB146EC51B5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11015" y="5184958"/>
            <a:ext cx="4938943" cy="1673042"/>
          </a:xfrm>
          <a:prstGeom prst="rect">
            <a:avLst/>
          </a:prstGeom>
        </p:spPr>
      </p:pic>
      <p:sp>
        <p:nvSpPr>
          <p:cNvPr id="6" name="Title 1">
            <a:extLst>
              <a:ext uri="{FF2B5EF4-FFF2-40B4-BE49-F238E27FC236}">
                <a16:creationId xmlns:a16="http://schemas.microsoft.com/office/drawing/2014/main" id="{80C76409-39BA-4A26-AA82-5B8E6AEB1E17}"/>
              </a:ext>
            </a:extLst>
          </p:cNvPr>
          <p:cNvSpPr>
            <a:spLocks noGrp="1"/>
          </p:cNvSpPr>
          <p:nvPr>
            <p:ph type="title"/>
          </p:nvPr>
        </p:nvSpPr>
        <p:spPr>
          <a:xfrm>
            <a:off x="228600" y="642300"/>
            <a:ext cx="4114800" cy="640080"/>
          </a:xfrm>
        </p:spPr>
        <p:txBody>
          <a:bodyPr>
            <a:normAutofit/>
          </a:bodyPr>
          <a:lstStyle>
            <a:lvl1pPr>
              <a:defRPr sz="4000">
                <a:solidFill>
                  <a:schemeClr val="accent2"/>
                </a:solidFill>
              </a:defRPr>
            </a:lvl1pPr>
          </a:lstStyle>
          <a:p>
            <a:r>
              <a:rPr lang="it-IT"/>
              <a:t>Fare clic per modificare lo stile del titolo dello schema</a:t>
            </a:r>
            <a:endParaRPr lang="en-US" dirty="0"/>
          </a:p>
        </p:txBody>
      </p:sp>
      <p:sp>
        <p:nvSpPr>
          <p:cNvPr id="7" name="Text Placeholder 4">
            <a:extLst>
              <a:ext uri="{FF2B5EF4-FFF2-40B4-BE49-F238E27FC236}">
                <a16:creationId xmlns:a16="http://schemas.microsoft.com/office/drawing/2014/main" id="{DBACD2B7-F028-471D-BDDF-EB243C048820}"/>
              </a:ext>
            </a:extLst>
          </p:cNvPr>
          <p:cNvSpPr>
            <a:spLocks noGrp="1"/>
          </p:cNvSpPr>
          <p:nvPr>
            <p:ph type="body" sz="quarter" idx="13"/>
          </p:nvPr>
        </p:nvSpPr>
        <p:spPr>
          <a:xfrm>
            <a:off x="228600" y="342263"/>
            <a:ext cx="4114800" cy="300037"/>
          </a:xfrm>
        </p:spPr>
        <p:txBody>
          <a:bodyPr>
            <a:noAutofit/>
          </a:bodyPr>
          <a:lstStyle>
            <a:lvl1pPr marL="0" indent="0">
              <a:buNone/>
              <a:defRPr sz="1800">
                <a:solidFill>
                  <a:schemeClr val="accent3"/>
                </a:solidFill>
              </a:defRPr>
            </a:lvl1pPr>
          </a:lstStyle>
          <a:p>
            <a:pPr lvl="0"/>
            <a:r>
              <a:rPr lang="it-IT"/>
              <a:t>Fare clic per modificare gli stili del testo dello schema</a:t>
            </a:r>
          </a:p>
        </p:txBody>
      </p:sp>
      <p:pic>
        <p:nvPicPr>
          <p:cNvPr id="9" name="Immagine 8">
            <a:extLst>
              <a:ext uri="{FF2B5EF4-FFF2-40B4-BE49-F238E27FC236}">
                <a16:creationId xmlns:a16="http://schemas.microsoft.com/office/drawing/2014/main" id="{B1138B22-B12E-4880-B4FB-539100C97467}"/>
              </a:ext>
            </a:extLst>
          </p:cNvPr>
          <p:cNvPicPr>
            <a:picLocks noChangeAspect="1"/>
          </p:cNvPicPr>
          <p:nvPr userDrawn="1"/>
        </p:nvPicPr>
        <p:blipFill>
          <a:blip r:embed="rId3"/>
          <a:stretch>
            <a:fillRect/>
          </a:stretch>
        </p:blipFill>
        <p:spPr>
          <a:xfrm>
            <a:off x="9960746" y="6221027"/>
            <a:ext cx="2089212" cy="497215"/>
          </a:xfrm>
          <a:prstGeom prst="rect">
            <a:avLst/>
          </a:prstGeom>
        </p:spPr>
      </p:pic>
      <p:sp>
        <p:nvSpPr>
          <p:cNvPr id="10" name="Text Placeholder 4">
            <a:extLst>
              <a:ext uri="{FF2B5EF4-FFF2-40B4-BE49-F238E27FC236}">
                <a16:creationId xmlns:a16="http://schemas.microsoft.com/office/drawing/2014/main" id="{268C12CB-B9FF-4F25-80E3-1AB86F5C4F23}"/>
              </a:ext>
            </a:extLst>
          </p:cNvPr>
          <p:cNvSpPr>
            <a:spLocks noGrp="1"/>
          </p:cNvSpPr>
          <p:nvPr>
            <p:ph type="body" sz="quarter" idx="14" hasCustomPrompt="1"/>
          </p:nvPr>
        </p:nvSpPr>
        <p:spPr>
          <a:xfrm>
            <a:off x="228601" y="1582416"/>
            <a:ext cx="2638778" cy="365125"/>
          </a:xfrm>
        </p:spPr>
        <p:txBody>
          <a:bodyPr>
            <a:noAutofit/>
          </a:bodyPr>
          <a:lstStyle>
            <a:lvl1pPr marL="0" indent="0">
              <a:buNone/>
              <a:defRPr sz="1800">
                <a:solidFill>
                  <a:schemeClr val="tx1"/>
                </a:solidFill>
              </a:defRPr>
            </a:lvl1pPr>
          </a:lstStyle>
          <a:p>
            <a:r>
              <a:rPr lang="en-US" dirty="0"/>
              <a:t>Text</a:t>
            </a:r>
          </a:p>
        </p:txBody>
      </p:sp>
      <p:sp>
        <p:nvSpPr>
          <p:cNvPr id="11" name="Footer Placeholder 15">
            <a:extLst>
              <a:ext uri="{FF2B5EF4-FFF2-40B4-BE49-F238E27FC236}">
                <a16:creationId xmlns:a16="http://schemas.microsoft.com/office/drawing/2014/main" id="{FE5C122F-E6D9-422E-AE95-390940C0E29C}"/>
              </a:ext>
            </a:extLst>
          </p:cNvPr>
          <p:cNvSpPr>
            <a:spLocks noGrp="1"/>
          </p:cNvSpPr>
          <p:nvPr>
            <p:ph type="ftr" sz="quarter" idx="16"/>
          </p:nvPr>
        </p:nvSpPr>
        <p:spPr>
          <a:xfrm>
            <a:off x="228601" y="6356350"/>
            <a:ext cx="5867400" cy="365125"/>
          </a:xfrm>
        </p:spPr>
        <p:txBody>
          <a:bodyPr/>
          <a:lstStyle>
            <a:lvl1pPr algn="l">
              <a:defRPr sz="1000"/>
            </a:lvl1pPr>
          </a:lstStyle>
          <a:p>
            <a:r>
              <a:rPr lang="en-US"/>
              <a:t>IBM CIC Powerpoint Template / November 22, 2019 / © 2019 IBM Client Innovation Center</a:t>
            </a:r>
            <a:endParaRPr lang="it-IT"/>
          </a:p>
        </p:txBody>
      </p:sp>
      <p:sp>
        <p:nvSpPr>
          <p:cNvPr id="19" name="Text Placeholder 4">
            <a:extLst>
              <a:ext uri="{FF2B5EF4-FFF2-40B4-BE49-F238E27FC236}">
                <a16:creationId xmlns:a16="http://schemas.microsoft.com/office/drawing/2014/main" id="{8B44D60B-26E9-49DE-804A-7375E4DEB89C}"/>
              </a:ext>
            </a:extLst>
          </p:cNvPr>
          <p:cNvSpPr>
            <a:spLocks noGrp="1"/>
          </p:cNvSpPr>
          <p:nvPr>
            <p:ph type="body" sz="quarter" idx="17" hasCustomPrompt="1"/>
          </p:nvPr>
        </p:nvSpPr>
        <p:spPr>
          <a:xfrm>
            <a:off x="3287890" y="1582415"/>
            <a:ext cx="2638778" cy="365125"/>
          </a:xfrm>
        </p:spPr>
        <p:txBody>
          <a:bodyPr>
            <a:noAutofit/>
          </a:bodyPr>
          <a:lstStyle>
            <a:lvl1pPr marL="0" indent="0">
              <a:buNone/>
              <a:defRPr sz="1800">
                <a:solidFill>
                  <a:schemeClr val="tx1"/>
                </a:solidFill>
              </a:defRPr>
            </a:lvl1pPr>
          </a:lstStyle>
          <a:p>
            <a:r>
              <a:rPr lang="en-US" dirty="0"/>
              <a:t>Text</a:t>
            </a:r>
          </a:p>
        </p:txBody>
      </p:sp>
      <p:sp>
        <p:nvSpPr>
          <p:cNvPr id="21" name="Text Placeholder 4">
            <a:extLst>
              <a:ext uri="{FF2B5EF4-FFF2-40B4-BE49-F238E27FC236}">
                <a16:creationId xmlns:a16="http://schemas.microsoft.com/office/drawing/2014/main" id="{6CFD76F0-D768-4C65-850F-EF83168951EE}"/>
              </a:ext>
            </a:extLst>
          </p:cNvPr>
          <p:cNvSpPr>
            <a:spLocks noGrp="1"/>
          </p:cNvSpPr>
          <p:nvPr>
            <p:ph type="body" sz="quarter" idx="18" hasCustomPrompt="1"/>
          </p:nvPr>
        </p:nvSpPr>
        <p:spPr>
          <a:xfrm>
            <a:off x="6265334" y="1582414"/>
            <a:ext cx="2638778" cy="365125"/>
          </a:xfrm>
        </p:spPr>
        <p:txBody>
          <a:bodyPr>
            <a:noAutofit/>
          </a:bodyPr>
          <a:lstStyle>
            <a:lvl1pPr marL="0" indent="0">
              <a:buNone/>
              <a:defRPr sz="1800">
                <a:solidFill>
                  <a:schemeClr val="tx1"/>
                </a:solidFill>
              </a:defRPr>
            </a:lvl1pPr>
          </a:lstStyle>
          <a:p>
            <a:r>
              <a:rPr lang="en-US" dirty="0"/>
              <a:t>Text</a:t>
            </a:r>
          </a:p>
        </p:txBody>
      </p:sp>
      <p:sp>
        <p:nvSpPr>
          <p:cNvPr id="22" name="Text Placeholder 4">
            <a:extLst>
              <a:ext uri="{FF2B5EF4-FFF2-40B4-BE49-F238E27FC236}">
                <a16:creationId xmlns:a16="http://schemas.microsoft.com/office/drawing/2014/main" id="{60B90D94-DFD3-49C6-953B-A70552EE7D40}"/>
              </a:ext>
            </a:extLst>
          </p:cNvPr>
          <p:cNvSpPr>
            <a:spLocks noGrp="1"/>
          </p:cNvSpPr>
          <p:nvPr>
            <p:ph type="body" sz="quarter" idx="19" hasCustomPrompt="1"/>
          </p:nvPr>
        </p:nvSpPr>
        <p:spPr>
          <a:xfrm>
            <a:off x="9324621" y="1582414"/>
            <a:ext cx="2638778" cy="365125"/>
          </a:xfrm>
        </p:spPr>
        <p:txBody>
          <a:bodyPr>
            <a:noAutofit/>
          </a:bodyPr>
          <a:lstStyle>
            <a:lvl1pPr marL="0" indent="0">
              <a:buNone/>
              <a:defRPr sz="1800">
                <a:solidFill>
                  <a:schemeClr val="tx1"/>
                </a:solidFill>
              </a:defRPr>
            </a:lvl1pPr>
          </a:lstStyle>
          <a:p>
            <a:r>
              <a:rPr lang="en-US" dirty="0"/>
              <a:t>Text</a:t>
            </a:r>
          </a:p>
        </p:txBody>
      </p:sp>
    </p:spTree>
    <p:extLst>
      <p:ext uri="{BB962C8B-B14F-4D97-AF65-F5344CB8AC3E}">
        <p14:creationId xmlns:p14="http://schemas.microsoft.com/office/powerpoint/2010/main" val="25059985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Section | Title | Three Columns">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80C76409-39BA-4A26-AA82-5B8E6AEB1E17}"/>
              </a:ext>
            </a:extLst>
          </p:cNvPr>
          <p:cNvSpPr>
            <a:spLocks noGrp="1"/>
          </p:cNvSpPr>
          <p:nvPr>
            <p:ph type="title"/>
          </p:nvPr>
        </p:nvSpPr>
        <p:spPr>
          <a:xfrm>
            <a:off x="228600" y="642300"/>
            <a:ext cx="4114800" cy="640080"/>
          </a:xfrm>
        </p:spPr>
        <p:txBody>
          <a:bodyPr>
            <a:normAutofit/>
          </a:bodyPr>
          <a:lstStyle>
            <a:lvl1pPr>
              <a:defRPr sz="4000">
                <a:solidFill>
                  <a:schemeClr val="accent2"/>
                </a:solidFill>
              </a:defRPr>
            </a:lvl1pPr>
          </a:lstStyle>
          <a:p>
            <a:r>
              <a:rPr lang="it-IT"/>
              <a:t>Fare clic per modificare lo stile del titolo dello schema</a:t>
            </a:r>
            <a:endParaRPr lang="en-US" dirty="0"/>
          </a:p>
        </p:txBody>
      </p:sp>
      <p:sp>
        <p:nvSpPr>
          <p:cNvPr id="7" name="Text Placeholder 4">
            <a:extLst>
              <a:ext uri="{FF2B5EF4-FFF2-40B4-BE49-F238E27FC236}">
                <a16:creationId xmlns:a16="http://schemas.microsoft.com/office/drawing/2014/main" id="{DBACD2B7-F028-471D-BDDF-EB243C048820}"/>
              </a:ext>
            </a:extLst>
          </p:cNvPr>
          <p:cNvSpPr>
            <a:spLocks noGrp="1"/>
          </p:cNvSpPr>
          <p:nvPr>
            <p:ph type="body" sz="quarter" idx="13"/>
          </p:nvPr>
        </p:nvSpPr>
        <p:spPr>
          <a:xfrm>
            <a:off x="228600" y="342263"/>
            <a:ext cx="4114800" cy="300037"/>
          </a:xfrm>
        </p:spPr>
        <p:txBody>
          <a:bodyPr>
            <a:noAutofit/>
          </a:bodyPr>
          <a:lstStyle>
            <a:lvl1pPr marL="0" indent="0">
              <a:buNone/>
              <a:defRPr sz="1800">
                <a:solidFill>
                  <a:schemeClr val="accent3"/>
                </a:solidFill>
              </a:defRPr>
            </a:lvl1pPr>
          </a:lstStyle>
          <a:p>
            <a:pPr lvl="0"/>
            <a:r>
              <a:rPr lang="it-IT"/>
              <a:t>Fare clic per modificare gli stili del testo dello schema</a:t>
            </a:r>
          </a:p>
        </p:txBody>
      </p:sp>
      <p:sp>
        <p:nvSpPr>
          <p:cNvPr id="10" name="Text Placeholder 4">
            <a:extLst>
              <a:ext uri="{FF2B5EF4-FFF2-40B4-BE49-F238E27FC236}">
                <a16:creationId xmlns:a16="http://schemas.microsoft.com/office/drawing/2014/main" id="{268C12CB-B9FF-4F25-80E3-1AB86F5C4F23}"/>
              </a:ext>
            </a:extLst>
          </p:cNvPr>
          <p:cNvSpPr>
            <a:spLocks noGrp="1"/>
          </p:cNvSpPr>
          <p:nvPr>
            <p:ph type="body" sz="quarter" idx="14" hasCustomPrompt="1"/>
          </p:nvPr>
        </p:nvSpPr>
        <p:spPr>
          <a:xfrm>
            <a:off x="228600" y="1582416"/>
            <a:ext cx="5630333" cy="365125"/>
          </a:xfrm>
        </p:spPr>
        <p:txBody>
          <a:bodyPr>
            <a:noAutofit/>
          </a:bodyPr>
          <a:lstStyle>
            <a:lvl1pPr marL="0" indent="0">
              <a:buNone/>
              <a:defRPr sz="1800">
                <a:solidFill>
                  <a:schemeClr val="tx1"/>
                </a:solidFill>
              </a:defRPr>
            </a:lvl1pPr>
          </a:lstStyle>
          <a:p>
            <a:r>
              <a:rPr lang="en-US" dirty="0"/>
              <a:t>Text</a:t>
            </a:r>
          </a:p>
        </p:txBody>
      </p:sp>
      <p:sp>
        <p:nvSpPr>
          <p:cNvPr id="11" name="Footer Placeholder 15">
            <a:extLst>
              <a:ext uri="{FF2B5EF4-FFF2-40B4-BE49-F238E27FC236}">
                <a16:creationId xmlns:a16="http://schemas.microsoft.com/office/drawing/2014/main" id="{FE5C122F-E6D9-422E-AE95-390940C0E29C}"/>
              </a:ext>
            </a:extLst>
          </p:cNvPr>
          <p:cNvSpPr>
            <a:spLocks noGrp="1"/>
          </p:cNvSpPr>
          <p:nvPr>
            <p:ph type="ftr" sz="quarter" idx="16"/>
          </p:nvPr>
        </p:nvSpPr>
        <p:spPr>
          <a:xfrm>
            <a:off x="228601" y="6356350"/>
            <a:ext cx="5867400" cy="365125"/>
          </a:xfrm>
        </p:spPr>
        <p:txBody>
          <a:bodyPr/>
          <a:lstStyle>
            <a:lvl1pPr algn="l">
              <a:defRPr sz="1000"/>
            </a:lvl1pPr>
          </a:lstStyle>
          <a:p>
            <a:r>
              <a:rPr lang="en-US"/>
              <a:t>IBM CIC Powerpoint Template / November 22, 2019 / © 2019 IBM Client Innovation Center</a:t>
            </a:r>
            <a:endParaRPr lang="it-IT"/>
          </a:p>
        </p:txBody>
      </p:sp>
      <p:sp>
        <p:nvSpPr>
          <p:cNvPr id="12" name="Picture Placeholder 7">
            <a:extLst>
              <a:ext uri="{FF2B5EF4-FFF2-40B4-BE49-F238E27FC236}">
                <a16:creationId xmlns:a16="http://schemas.microsoft.com/office/drawing/2014/main" id="{9F16A4FF-1BA0-416F-907F-576B6A1E2A72}"/>
              </a:ext>
            </a:extLst>
          </p:cNvPr>
          <p:cNvSpPr>
            <a:spLocks noGrp="1"/>
          </p:cNvSpPr>
          <p:nvPr>
            <p:ph type="pic" sz="quarter" idx="15"/>
          </p:nvPr>
        </p:nvSpPr>
        <p:spPr>
          <a:xfrm>
            <a:off x="6096000" y="0"/>
            <a:ext cx="6096000" cy="6858000"/>
          </a:xfrm>
        </p:spPr>
        <p:txBody>
          <a:bodyPr/>
          <a:lstStyle>
            <a:lvl1pPr marL="0" indent="0">
              <a:buNone/>
              <a:defRPr/>
            </a:lvl1pPr>
          </a:lstStyle>
          <a:p>
            <a:r>
              <a:rPr lang="it-IT"/>
              <a:t>Fare clic sull'icona per inserire un'immagine</a:t>
            </a:r>
            <a:endParaRPr lang="en-US"/>
          </a:p>
        </p:txBody>
      </p:sp>
    </p:spTree>
    <p:extLst>
      <p:ext uri="{BB962C8B-B14F-4D97-AF65-F5344CB8AC3E}">
        <p14:creationId xmlns:p14="http://schemas.microsoft.com/office/powerpoint/2010/main" val="37578065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64AD9B9D-B961-45B9-8653-7CA214E13AE4}"/>
              </a:ext>
            </a:extLst>
          </p:cNvPr>
          <p:cNvSpPr>
            <a:spLocks noGrp="1"/>
          </p:cNvSpPr>
          <p:nvPr>
            <p:ph type="title"/>
          </p:nvPr>
        </p:nvSpPr>
        <p:spPr>
          <a:xfrm>
            <a:off x="228600" y="265176"/>
            <a:ext cx="8686800" cy="4473575"/>
          </a:xfrm>
        </p:spPr>
        <p:txBody>
          <a:bodyPr/>
          <a:lstStyle>
            <a:lvl1pPr>
              <a:lnSpc>
                <a:spcPct val="90000"/>
              </a:lnSpc>
              <a:defRPr sz="9600" b="0"/>
            </a:lvl1pPr>
          </a:lstStyle>
          <a:p>
            <a:r>
              <a:rPr lang="it-IT"/>
              <a:t>Fare clic per modificare lo stile del titolo dello schema</a:t>
            </a:r>
            <a:endParaRPr lang="en-US" dirty="0"/>
          </a:p>
        </p:txBody>
      </p:sp>
      <p:pic>
        <p:nvPicPr>
          <p:cNvPr id="8" name="Picture 7">
            <a:extLst>
              <a:ext uri="{FF2B5EF4-FFF2-40B4-BE49-F238E27FC236}">
                <a16:creationId xmlns:a16="http://schemas.microsoft.com/office/drawing/2014/main" id="{41B53B9A-B5DD-4DEF-89E4-B12FE4AA137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11015" y="5184958"/>
            <a:ext cx="4938943" cy="1673042"/>
          </a:xfrm>
          <a:prstGeom prst="rect">
            <a:avLst/>
          </a:prstGeom>
        </p:spPr>
      </p:pic>
      <p:pic>
        <p:nvPicPr>
          <p:cNvPr id="9" name="Immagine 8">
            <a:extLst>
              <a:ext uri="{FF2B5EF4-FFF2-40B4-BE49-F238E27FC236}">
                <a16:creationId xmlns:a16="http://schemas.microsoft.com/office/drawing/2014/main" id="{C7E5D1D5-718E-46EC-9321-22C67ADB8688}"/>
              </a:ext>
            </a:extLst>
          </p:cNvPr>
          <p:cNvPicPr>
            <a:picLocks noChangeAspect="1"/>
          </p:cNvPicPr>
          <p:nvPr userDrawn="1"/>
        </p:nvPicPr>
        <p:blipFill>
          <a:blip r:embed="rId3"/>
          <a:stretch>
            <a:fillRect/>
          </a:stretch>
        </p:blipFill>
        <p:spPr>
          <a:xfrm>
            <a:off x="9960746" y="6221027"/>
            <a:ext cx="2089212" cy="497215"/>
          </a:xfrm>
          <a:prstGeom prst="rect">
            <a:avLst/>
          </a:prstGeom>
        </p:spPr>
      </p:pic>
      <p:sp>
        <p:nvSpPr>
          <p:cNvPr id="10" name="Footer Placeholder 15">
            <a:extLst>
              <a:ext uri="{FF2B5EF4-FFF2-40B4-BE49-F238E27FC236}">
                <a16:creationId xmlns:a16="http://schemas.microsoft.com/office/drawing/2014/main" id="{6241BF94-FB64-4224-86AC-5359020DBC89}"/>
              </a:ext>
            </a:extLst>
          </p:cNvPr>
          <p:cNvSpPr>
            <a:spLocks noGrp="1"/>
          </p:cNvSpPr>
          <p:nvPr>
            <p:ph type="ftr" sz="quarter" idx="16"/>
          </p:nvPr>
        </p:nvSpPr>
        <p:spPr>
          <a:xfrm>
            <a:off x="228601" y="6356350"/>
            <a:ext cx="5867400" cy="365125"/>
          </a:xfrm>
        </p:spPr>
        <p:txBody>
          <a:bodyPr/>
          <a:lstStyle>
            <a:lvl1pPr algn="l">
              <a:defRPr sz="1000"/>
            </a:lvl1pPr>
          </a:lstStyle>
          <a:p>
            <a:r>
              <a:rPr lang="en-US"/>
              <a:t>IBM CIC Powerpoint Template / November 22, 2019 / © 2019 IBM Client Innovation Center</a:t>
            </a:r>
            <a:endParaRPr lang="it-IT"/>
          </a:p>
        </p:txBody>
      </p:sp>
    </p:spTree>
    <p:extLst>
      <p:ext uri="{BB962C8B-B14F-4D97-AF65-F5344CB8AC3E}">
        <p14:creationId xmlns:p14="http://schemas.microsoft.com/office/powerpoint/2010/main" val="10576573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Layout Blue">
    <p:spTree>
      <p:nvGrpSpPr>
        <p:cNvPr id="1" name=""/>
        <p:cNvGrpSpPr/>
        <p:nvPr/>
      </p:nvGrpSpPr>
      <p:grpSpPr>
        <a:xfrm>
          <a:off x="0" y="0"/>
          <a:ext cx="0" cy="0"/>
          <a:chOff x="0" y="0"/>
          <a:chExt cx="0" cy="0"/>
        </a:xfrm>
      </p:grpSpPr>
      <p:sp>
        <p:nvSpPr>
          <p:cNvPr id="6" name="Content Placeholder 13">
            <a:extLst>
              <a:ext uri="{FF2B5EF4-FFF2-40B4-BE49-F238E27FC236}">
                <a16:creationId xmlns:a16="http://schemas.microsoft.com/office/drawing/2014/main" id="{DD9A735F-6737-44DB-85B5-2C7240C8E1B9}"/>
              </a:ext>
            </a:extLst>
          </p:cNvPr>
          <p:cNvSpPr>
            <a:spLocks noGrp="1"/>
          </p:cNvSpPr>
          <p:nvPr>
            <p:ph sz="quarter" idx="17"/>
          </p:nvPr>
        </p:nvSpPr>
        <p:spPr>
          <a:xfrm>
            <a:off x="6096000" y="3429001"/>
            <a:ext cx="6087535" cy="3429000"/>
          </a:xfrm>
          <a:solidFill>
            <a:schemeClr val="accent2"/>
          </a:solidFill>
        </p:spPr>
        <p:txBody>
          <a:bodyPr lIns="228600" tIns="192024" rIns="228600" bIns="228600"/>
          <a:lstStyle>
            <a:lvl1pPr>
              <a:defRPr sz="1400">
                <a:solidFill>
                  <a:schemeClr val="bg2"/>
                </a:solidFill>
              </a:defRPr>
            </a:lvl1pPr>
          </a:lstStyle>
          <a:p>
            <a:pPr lvl="0"/>
            <a:r>
              <a:rPr lang="it-IT"/>
              <a:t>Fare clic per modificare gli stili del testo dello schema</a:t>
            </a:r>
          </a:p>
        </p:txBody>
      </p:sp>
      <p:sp>
        <p:nvSpPr>
          <p:cNvPr id="11" name="Content Placeholder 7">
            <a:extLst>
              <a:ext uri="{FF2B5EF4-FFF2-40B4-BE49-F238E27FC236}">
                <a16:creationId xmlns:a16="http://schemas.microsoft.com/office/drawing/2014/main" id="{2EBF0CC5-1E35-4853-93C4-0D577C60FE2E}"/>
              </a:ext>
            </a:extLst>
          </p:cNvPr>
          <p:cNvSpPr>
            <a:spLocks noGrp="1"/>
          </p:cNvSpPr>
          <p:nvPr>
            <p:ph sz="quarter" idx="15"/>
          </p:nvPr>
        </p:nvSpPr>
        <p:spPr>
          <a:xfrm>
            <a:off x="9139766" y="-10231"/>
            <a:ext cx="3043769" cy="3418768"/>
          </a:xfrm>
          <a:solidFill>
            <a:schemeClr val="tx2"/>
          </a:solidFill>
        </p:spPr>
        <p:txBody>
          <a:bodyPr lIns="228600" tIns="192024" rIns="228600" bIns="228600"/>
          <a:lstStyle>
            <a:lvl1pPr>
              <a:defRPr sz="1400">
                <a:solidFill>
                  <a:schemeClr val="tx1"/>
                </a:solidFill>
              </a:defRPr>
            </a:lvl1pPr>
          </a:lstStyle>
          <a:p>
            <a:pPr lvl="0"/>
            <a:r>
              <a:rPr lang="it-IT"/>
              <a:t>Fare clic per modificare gli stili del testo dello schema</a:t>
            </a:r>
          </a:p>
        </p:txBody>
      </p:sp>
      <p:sp>
        <p:nvSpPr>
          <p:cNvPr id="12" name="Content Placeholder 9">
            <a:extLst>
              <a:ext uri="{FF2B5EF4-FFF2-40B4-BE49-F238E27FC236}">
                <a16:creationId xmlns:a16="http://schemas.microsoft.com/office/drawing/2014/main" id="{DFF1F880-13C7-49DF-A9B0-952A109A06C5}"/>
              </a:ext>
            </a:extLst>
          </p:cNvPr>
          <p:cNvSpPr>
            <a:spLocks noGrp="1"/>
          </p:cNvSpPr>
          <p:nvPr>
            <p:ph sz="quarter" idx="16"/>
          </p:nvPr>
        </p:nvSpPr>
        <p:spPr>
          <a:xfrm>
            <a:off x="6096000" y="1"/>
            <a:ext cx="3048000" cy="3418768"/>
          </a:xfrm>
          <a:solidFill>
            <a:schemeClr val="accent3"/>
          </a:solidFill>
        </p:spPr>
        <p:txBody>
          <a:bodyPr lIns="228600" tIns="192024" rIns="228600" bIns="228600"/>
          <a:lstStyle>
            <a:lvl1pPr>
              <a:defRPr sz="1400">
                <a:solidFill>
                  <a:schemeClr val="bg2"/>
                </a:solidFill>
              </a:defRPr>
            </a:lvl1pPr>
          </a:lstStyle>
          <a:p>
            <a:pPr lvl="0"/>
            <a:r>
              <a:rPr lang="it-IT"/>
              <a:t>Fare clic per modificare gli stili del testo dello schema</a:t>
            </a:r>
          </a:p>
        </p:txBody>
      </p:sp>
      <p:sp>
        <p:nvSpPr>
          <p:cNvPr id="13" name="Title 1">
            <a:extLst>
              <a:ext uri="{FF2B5EF4-FFF2-40B4-BE49-F238E27FC236}">
                <a16:creationId xmlns:a16="http://schemas.microsoft.com/office/drawing/2014/main" id="{917F57CD-413F-489F-89EE-AD7BFDB2A467}"/>
              </a:ext>
            </a:extLst>
          </p:cNvPr>
          <p:cNvSpPr>
            <a:spLocks noGrp="1"/>
          </p:cNvSpPr>
          <p:nvPr>
            <p:ph type="title"/>
          </p:nvPr>
        </p:nvSpPr>
        <p:spPr>
          <a:xfrm>
            <a:off x="228600" y="642300"/>
            <a:ext cx="4114800" cy="640080"/>
          </a:xfrm>
        </p:spPr>
        <p:txBody>
          <a:bodyPr>
            <a:normAutofit/>
          </a:bodyPr>
          <a:lstStyle>
            <a:lvl1pPr>
              <a:defRPr sz="4000">
                <a:solidFill>
                  <a:schemeClr val="accent2"/>
                </a:solidFill>
              </a:defRPr>
            </a:lvl1pPr>
          </a:lstStyle>
          <a:p>
            <a:r>
              <a:rPr lang="it-IT"/>
              <a:t>Fare clic per modificare lo stile del titolo dello schema</a:t>
            </a:r>
            <a:endParaRPr lang="en-US" dirty="0"/>
          </a:p>
        </p:txBody>
      </p:sp>
      <p:sp>
        <p:nvSpPr>
          <p:cNvPr id="14" name="Text Placeholder 4">
            <a:extLst>
              <a:ext uri="{FF2B5EF4-FFF2-40B4-BE49-F238E27FC236}">
                <a16:creationId xmlns:a16="http://schemas.microsoft.com/office/drawing/2014/main" id="{5886CE46-C9AB-47FE-9436-570210CE0136}"/>
              </a:ext>
            </a:extLst>
          </p:cNvPr>
          <p:cNvSpPr>
            <a:spLocks noGrp="1"/>
          </p:cNvSpPr>
          <p:nvPr>
            <p:ph type="body" sz="quarter" idx="13"/>
          </p:nvPr>
        </p:nvSpPr>
        <p:spPr>
          <a:xfrm>
            <a:off x="228600" y="342263"/>
            <a:ext cx="4114800" cy="300037"/>
          </a:xfrm>
        </p:spPr>
        <p:txBody>
          <a:bodyPr>
            <a:noAutofit/>
          </a:bodyPr>
          <a:lstStyle>
            <a:lvl1pPr marL="0" indent="0">
              <a:buNone/>
              <a:defRPr sz="1800">
                <a:solidFill>
                  <a:schemeClr val="accent3"/>
                </a:solidFill>
              </a:defRPr>
            </a:lvl1pPr>
          </a:lstStyle>
          <a:p>
            <a:pPr lvl="0"/>
            <a:r>
              <a:rPr lang="it-IT"/>
              <a:t>Fare clic per modificare gli stili del testo dello schema</a:t>
            </a:r>
          </a:p>
        </p:txBody>
      </p:sp>
      <p:sp>
        <p:nvSpPr>
          <p:cNvPr id="15" name="Text Placeholder 4">
            <a:extLst>
              <a:ext uri="{FF2B5EF4-FFF2-40B4-BE49-F238E27FC236}">
                <a16:creationId xmlns:a16="http://schemas.microsoft.com/office/drawing/2014/main" id="{F639385A-D35A-4192-BDD3-39F13C206CC6}"/>
              </a:ext>
            </a:extLst>
          </p:cNvPr>
          <p:cNvSpPr>
            <a:spLocks noGrp="1"/>
          </p:cNvSpPr>
          <p:nvPr>
            <p:ph type="body" sz="quarter" idx="14" hasCustomPrompt="1"/>
          </p:nvPr>
        </p:nvSpPr>
        <p:spPr>
          <a:xfrm>
            <a:off x="228600" y="1582416"/>
            <a:ext cx="5630333" cy="365125"/>
          </a:xfrm>
        </p:spPr>
        <p:txBody>
          <a:bodyPr>
            <a:noAutofit/>
          </a:bodyPr>
          <a:lstStyle>
            <a:lvl1pPr marL="0" indent="0">
              <a:buNone/>
              <a:defRPr sz="1800">
                <a:solidFill>
                  <a:schemeClr val="tx1"/>
                </a:solidFill>
              </a:defRPr>
            </a:lvl1pPr>
          </a:lstStyle>
          <a:p>
            <a:r>
              <a:rPr lang="en-US" dirty="0"/>
              <a:t>Text</a:t>
            </a:r>
          </a:p>
        </p:txBody>
      </p:sp>
      <p:sp>
        <p:nvSpPr>
          <p:cNvPr id="16" name="Footer Placeholder 15">
            <a:extLst>
              <a:ext uri="{FF2B5EF4-FFF2-40B4-BE49-F238E27FC236}">
                <a16:creationId xmlns:a16="http://schemas.microsoft.com/office/drawing/2014/main" id="{D38128DE-B467-4BA4-A8D6-9F3CFD9D60A5}"/>
              </a:ext>
            </a:extLst>
          </p:cNvPr>
          <p:cNvSpPr>
            <a:spLocks noGrp="1"/>
          </p:cNvSpPr>
          <p:nvPr>
            <p:ph type="ftr" sz="quarter" idx="18"/>
          </p:nvPr>
        </p:nvSpPr>
        <p:spPr>
          <a:xfrm>
            <a:off x="228601" y="6356350"/>
            <a:ext cx="5867400" cy="365125"/>
          </a:xfrm>
        </p:spPr>
        <p:txBody>
          <a:bodyPr/>
          <a:lstStyle>
            <a:lvl1pPr algn="l">
              <a:defRPr sz="1000"/>
            </a:lvl1pPr>
          </a:lstStyle>
          <a:p>
            <a:r>
              <a:rPr lang="en-US"/>
              <a:t>IBM CIC Powerpoint Template / November 22, 2019 / © 2019 IBM Client Innovation Center</a:t>
            </a:r>
            <a:endParaRPr lang="it-IT"/>
          </a:p>
        </p:txBody>
      </p:sp>
    </p:spTree>
    <p:extLst>
      <p:ext uri="{BB962C8B-B14F-4D97-AF65-F5344CB8AC3E}">
        <p14:creationId xmlns:p14="http://schemas.microsoft.com/office/powerpoint/2010/main" val="33981063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B0C6094-A618-4297-81EF-4E9F014E3ED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it-IT"/>
              <a:t>Fare clic per modificare lo stile del titolo dello schema</a:t>
            </a:r>
          </a:p>
        </p:txBody>
      </p:sp>
      <p:sp>
        <p:nvSpPr>
          <p:cNvPr id="3" name="Text Placeholder 2">
            <a:extLst>
              <a:ext uri="{FF2B5EF4-FFF2-40B4-BE49-F238E27FC236}">
                <a16:creationId xmlns:a16="http://schemas.microsoft.com/office/drawing/2014/main" id="{0AB47D32-AABB-4F42-839F-1D134D24B9A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Date Placeholder 3">
            <a:extLst>
              <a:ext uri="{FF2B5EF4-FFF2-40B4-BE49-F238E27FC236}">
                <a16:creationId xmlns:a16="http://schemas.microsoft.com/office/drawing/2014/main" id="{81952D81-F51B-4FB2-805A-D1C2A0420F2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it-IT"/>
          </a:p>
        </p:txBody>
      </p:sp>
      <p:sp>
        <p:nvSpPr>
          <p:cNvPr id="5" name="Footer Placeholder 4">
            <a:extLst>
              <a:ext uri="{FF2B5EF4-FFF2-40B4-BE49-F238E27FC236}">
                <a16:creationId xmlns:a16="http://schemas.microsoft.com/office/drawing/2014/main" id="{50D77707-C6FC-4491-AD10-3188DEF9A5D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IBM CIC Powerpoint Template / November 22, 2019 / © 2019 IBM Client Innovation Center</a:t>
            </a:r>
            <a:endParaRPr lang="it-IT"/>
          </a:p>
        </p:txBody>
      </p:sp>
      <p:sp>
        <p:nvSpPr>
          <p:cNvPr id="6" name="Slide Number Placeholder 5">
            <a:extLst>
              <a:ext uri="{FF2B5EF4-FFF2-40B4-BE49-F238E27FC236}">
                <a16:creationId xmlns:a16="http://schemas.microsoft.com/office/drawing/2014/main" id="{655B8B5F-DAD0-45FA-8722-4ECFC4BC8AF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7B34A26-F315-42B0-AC8A-A582B47B1ADF}" type="slidenum">
              <a:rPr lang="it-IT" smtClean="0"/>
              <a:t>‹#›</a:t>
            </a:fld>
            <a:endParaRPr lang="it-IT"/>
          </a:p>
        </p:txBody>
      </p:sp>
    </p:spTree>
    <p:extLst>
      <p:ext uri="{BB962C8B-B14F-4D97-AF65-F5344CB8AC3E}">
        <p14:creationId xmlns:p14="http://schemas.microsoft.com/office/powerpoint/2010/main" val="160007485"/>
      </p:ext>
    </p:extLst>
  </p:cSld>
  <p:clrMap bg1="lt1" tx1="dk1" bg2="lt2" tx2="dk2" accent1="accent1" accent2="accent2" accent3="accent3" accent4="accent4" accent5="accent5" accent6="accent6" hlink="hlink" folHlink="folHlink"/>
  <p:sldLayoutIdLst>
    <p:sldLayoutId id="2147483649" r:id="rId1"/>
    <p:sldLayoutId id="2147483665" r:id="rId2"/>
    <p:sldLayoutId id="2147483650" r:id="rId3"/>
    <p:sldLayoutId id="2147483651" r:id="rId4"/>
    <p:sldLayoutId id="2147483652" r:id="rId5"/>
    <p:sldLayoutId id="2147483655" r:id="rId6"/>
    <p:sldLayoutId id="2147483654" r:id="rId7"/>
    <p:sldLayoutId id="2147483653" r:id="rId8"/>
    <p:sldLayoutId id="2147483656" r:id="rId9"/>
    <p:sldLayoutId id="2147483657" r:id="rId10"/>
    <p:sldLayoutId id="2147483658" r:id="rId11"/>
    <p:sldLayoutId id="2147483659" r:id="rId12"/>
    <p:sldLayoutId id="2147483660" r:id="rId13"/>
    <p:sldLayoutId id="2147483663" r:id="rId14"/>
    <p:sldLayoutId id="2147483664" r:id="rId15"/>
    <p:sldLayoutId id="2147483661" r:id="rId16"/>
    <p:sldLayoutId id="2147483662" r:id="rId17"/>
    <p:sldLayoutId id="2147483666" r:id="rId18"/>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10.xml"/><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10.xml"/><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3" Type="http://schemas.openxmlformats.org/officeDocument/2006/relationships/image" Target="../media/image41.gif"/><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3" Type="http://schemas.openxmlformats.org/officeDocument/2006/relationships/image" Target="../media/image42.gif"/><Relationship Id="rId2" Type="http://schemas.openxmlformats.org/officeDocument/2006/relationships/notesSlide" Target="../notesSlides/notesSlide23.xml"/><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4.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5.xml"/><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6.xml"/><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7.xml"/><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8.xml"/><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10.xml"/><Relationship Id="rId6" Type="http://schemas.openxmlformats.org/officeDocument/2006/relationships/hyperlink" Target="https://www.pngall.com/android-png/download/25464" TargetMode="External"/><Relationship Id="rId5" Type="http://schemas.openxmlformats.org/officeDocument/2006/relationships/image" Target="../media/image50.png"/><Relationship Id="rId4" Type="http://schemas.openxmlformats.org/officeDocument/2006/relationships/hyperlink" Target="https://pngimg.com/download/19674" TargetMode="Externa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8" Type="http://schemas.openxmlformats.org/officeDocument/2006/relationships/hyperlink" Target="https://tekhdecoded.com/programming-languages-on-high-demand-in-2021/" TargetMode="External"/><Relationship Id="rId3" Type="http://schemas.openxmlformats.org/officeDocument/2006/relationships/image" Target="../media/image51.jpg"/><Relationship Id="rId7" Type="http://schemas.openxmlformats.org/officeDocument/2006/relationships/image" Target="../media/image53.jpg"/><Relationship Id="rId2" Type="http://schemas.openxmlformats.org/officeDocument/2006/relationships/notesSlide" Target="../notesSlides/notesSlide30.xml"/><Relationship Id="rId1" Type="http://schemas.openxmlformats.org/officeDocument/2006/relationships/slideLayout" Target="../slideLayouts/slideLayout9.xml"/><Relationship Id="rId6" Type="http://schemas.openxmlformats.org/officeDocument/2006/relationships/hyperlink" Target="https://www.tomoyan.net/android/kotlin" TargetMode="External"/><Relationship Id="rId5" Type="http://schemas.openxmlformats.org/officeDocument/2006/relationships/image" Target="../media/image52.png"/><Relationship Id="rId4" Type="http://schemas.openxmlformats.org/officeDocument/2006/relationships/hyperlink" Target="https://teknodiot.com/flutter-nedir"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8.xml.rels><?xml version="1.0" encoding="UTF-8" standalone="yes"?>
<Relationships xmlns="http://schemas.openxmlformats.org/package/2006/relationships"><Relationship Id="rId2" Type="http://schemas.openxmlformats.org/officeDocument/2006/relationships/hyperlink" Target="https://github.com/mdiserio23/demo-poliba" TargetMode="External"/><Relationship Id="rId1" Type="http://schemas.openxmlformats.org/officeDocument/2006/relationships/slideLayout" Target="../slideLayouts/slideLayout10.xml"/></Relationships>
</file>

<file path=ppt/slides/_rels/slide4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9.xml"/><Relationship Id="rId5" Type="http://schemas.openxmlformats.org/officeDocument/2006/relationships/image" Target="../media/image13.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4.xml"/><Relationship Id="rId5" Type="http://schemas.openxmlformats.org/officeDocument/2006/relationships/image" Target="../media/image18.pn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96FD2DD8-AC9F-A316-134E-E1A00930161B}"/>
              </a:ext>
            </a:extLst>
          </p:cNvPr>
          <p:cNvSpPr>
            <a:spLocks noGrp="1"/>
          </p:cNvSpPr>
          <p:nvPr/>
        </p:nvSpPr>
        <p:spPr>
          <a:xfrm>
            <a:off x="313840" y="1979376"/>
            <a:ext cx="9144000" cy="23876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it-IT" sz="3600" dirty="0">
                <a:latin typeface="+mn-lt"/>
              </a:rPr>
              <a:t> </a:t>
            </a:r>
            <a:br>
              <a:rPr lang="en-150"/>
            </a:br>
            <a:r>
              <a:rPr lang="it-IT" dirty="0" err="1"/>
              <a:t>React</a:t>
            </a:r>
            <a:endParaRPr lang="it-IT" b="1"/>
          </a:p>
        </p:txBody>
      </p:sp>
      <p:sp>
        <p:nvSpPr>
          <p:cNvPr id="9" name="Subtitle 2">
            <a:extLst>
              <a:ext uri="{FF2B5EF4-FFF2-40B4-BE49-F238E27FC236}">
                <a16:creationId xmlns:a16="http://schemas.microsoft.com/office/drawing/2014/main" id="{45A48D49-9FC1-923C-5478-CF234405A727}"/>
              </a:ext>
            </a:extLst>
          </p:cNvPr>
          <p:cNvSpPr txBox="1">
            <a:spLocks/>
          </p:cNvSpPr>
          <p:nvPr/>
        </p:nvSpPr>
        <p:spPr>
          <a:xfrm>
            <a:off x="343657" y="6297471"/>
            <a:ext cx="4447005" cy="400559"/>
          </a:xfrm>
          <a:prstGeom prst="rect">
            <a:avLst/>
          </a:prstGeom>
        </p:spPr>
        <p:txBody>
          <a:bodyPr vert="horz" lIns="91440" tIns="45720" rIns="91440" bIns="45720" rtlCol="0" anchor="t">
            <a:normAutofit/>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600" b="1">
                <a:solidFill>
                  <a:schemeClr val="accent2"/>
                </a:solidFill>
              </a:rPr>
              <a:t>14/12/</a:t>
            </a:r>
            <a:r>
              <a:rPr lang="en-US" sz="1600" b="1">
                <a:solidFill>
                  <a:schemeClr val="accent2"/>
                </a:solidFill>
              </a:rPr>
              <a:t>2023</a:t>
            </a:r>
            <a:endParaRPr lang="it-IT" sz="1600" b="1">
              <a:solidFill>
                <a:schemeClr val="accent2"/>
              </a:solidFill>
            </a:endParaRPr>
          </a:p>
        </p:txBody>
      </p:sp>
      <p:sp>
        <p:nvSpPr>
          <p:cNvPr id="10" name="Subtitle 5">
            <a:extLst>
              <a:ext uri="{FF2B5EF4-FFF2-40B4-BE49-F238E27FC236}">
                <a16:creationId xmlns:a16="http://schemas.microsoft.com/office/drawing/2014/main" id="{83EA7ECA-9D73-C9E4-6166-F9BDA4955A0F}"/>
              </a:ext>
            </a:extLst>
          </p:cNvPr>
          <p:cNvSpPr>
            <a:spLocks noGrp="1"/>
          </p:cNvSpPr>
          <p:nvPr/>
        </p:nvSpPr>
        <p:spPr>
          <a:xfrm>
            <a:off x="343657" y="4432478"/>
            <a:ext cx="9144000" cy="400559"/>
          </a:xfrm>
          <a:prstGeom prst="rect">
            <a:avLst/>
          </a:prstGeom>
        </p:spPr>
        <p:txBody>
          <a:bodyPr vert="horz" lIns="91440" tIns="45720" rIns="91440" bIns="45720" rtlCol="0">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GB" dirty="0"/>
              <a:t>Introduction</a:t>
            </a:r>
            <a:r>
              <a:rPr lang="en-150" dirty="0"/>
              <a:t> - Day </a:t>
            </a:r>
            <a:r>
              <a:rPr lang="en-US" dirty="0"/>
              <a:t>1</a:t>
            </a:r>
            <a:endParaRPr lang="en-GB" dirty="0"/>
          </a:p>
        </p:txBody>
      </p:sp>
      <p:sp>
        <p:nvSpPr>
          <p:cNvPr id="11" name="Subtitle 5">
            <a:extLst>
              <a:ext uri="{FF2B5EF4-FFF2-40B4-BE49-F238E27FC236}">
                <a16:creationId xmlns:a16="http://schemas.microsoft.com/office/drawing/2014/main" id="{E32CB9D9-3411-D26E-B1A1-82CBE83F2C50}"/>
              </a:ext>
            </a:extLst>
          </p:cNvPr>
          <p:cNvSpPr txBox="1">
            <a:spLocks/>
          </p:cNvSpPr>
          <p:nvPr/>
        </p:nvSpPr>
        <p:spPr>
          <a:xfrm>
            <a:off x="346972" y="5128590"/>
            <a:ext cx="9144000" cy="827843"/>
          </a:xfrm>
          <a:prstGeom prst="rect">
            <a:avLst/>
          </a:prstGeom>
        </p:spPr>
        <p:txBody>
          <a:bodyPr vert="horz" lIns="91440" tIns="45720" rIns="91440" bIns="45720" rtlCol="0">
            <a:noAutofit/>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150" sz="1200" dirty="0"/>
              <a:t>Presentato da</a:t>
            </a:r>
            <a:endParaRPr lang="en-GB" sz="1200" dirty="0"/>
          </a:p>
          <a:p>
            <a:r>
              <a:rPr lang="en-US" sz="1200" i="1" dirty="0"/>
              <a:t>Maurizio Diserio – Giorgio </a:t>
            </a:r>
            <a:r>
              <a:rPr lang="en-US" sz="1200" i="1" dirty="0" err="1"/>
              <a:t>Schirano</a:t>
            </a:r>
            <a:endParaRPr lang="en-GB" sz="1200" i="1" dirty="0"/>
          </a:p>
          <a:p>
            <a:r>
              <a:rPr lang="en-GB" sz="1200" dirty="0"/>
              <a:t>IBM Client Innovation </a:t>
            </a:r>
            <a:r>
              <a:rPr lang="en-GB" sz="1200" dirty="0" err="1"/>
              <a:t>Center</a:t>
            </a:r>
            <a:r>
              <a:rPr lang="en-GB" sz="1200" dirty="0"/>
              <a:t> - Italy</a:t>
            </a:r>
          </a:p>
        </p:txBody>
      </p:sp>
    </p:spTree>
    <p:extLst>
      <p:ext uri="{BB962C8B-B14F-4D97-AF65-F5344CB8AC3E}">
        <p14:creationId xmlns:p14="http://schemas.microsoft.com/office/powerpoint/2010/main" val="20050527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A8DD2B6-C95D-4E2F-A9AE-645FF0FF5F4E}"/>
              </a:ext>
            </a:extLst>
          </p:cNvPr>
          <p:cNvSpPr>
            <a:spLocks noGrp="1"/>
          </p:cNvSpPr>
          <p:nvPr>
            <p:ph type="body" sz="quarter" idx="14"/>
          </p:nvPr>
        </p:nvSpPr>
        <p:spPr>
          <a:xfrm>
            <a:off x="228600" y="1892660"/>
            <a:ext cx="11729558" cy="3069758"/>
          </a:xfrm>
        </p:spPr>
        <p:txBody>
          <a:bodyPr vert="horz" lIns="91440" tIns="45720" rIns="91440" bIns="45720" rtlCol="0" anchor="t">
            <a:noAutofit/>
          </a:bodyPr>
          <a:lstStyle/>
          <a:p>
            <a:pPr marL="285750" indent="-285750">
              <a:lnSpc>
                <a:spcPct val="100000"/>
              </a:lnSpc>
              <a:buFont typeface="Arial" panose="020B0604020202020204" pitchFamily="34" charset="0"/>
              <a:buChar char="•"/>
            </a:pPr>
            <a:r>
              <a:rPr lang="en-US" dirty="0" err="1">
                <a:solidFill>
                  <a:srgbClr val="000000"/>
                </a:solidFill>
              </a:rPr>
              <a:t>Altamente</a:t>
            </a:r>
            <a:r>
              <a:rPr lang="en-US" dirty="0">
                <a:solidFill>
                  <a:srgbClr val="000000"/>
                </a:solidFill>
              </a:rPr>
              <a:t> </a:t>
            </a:r>
            <a:r>
              <a:rPr lang="en-US" dirty="0" err="1">
                <a:solidFill>
                  <a:srgbClr val="000000"/>
                </a:solidFill>
              </a:rPr>
              <a:t>modulare</a:t>
            </a:r>
            <a:r>
              <a:rPr lang="en-US" dirty="0">
                <a:solidFill>
                  <a:srgbClr val="000000"/>
                </a:solidFill>
              </a:rPr>
              <a:t>;</a:t>
            </a:r>
          </a:p>
          <a:p>
            <a:pPr>
              <a:lnSpc>
                <a:spcPct val="100000"/>
              </a:lnSpc>
            </a:pPr>
            <a:endParaRPr lang="en-US" dirty="0">
              <a:solidFill>
                <a:srgbClr val="000000"/>
              </a:solidFill>
            </a:endParaRPr>
          </a:p>
          <a:p>
            <a:pPr marL="285750" indent="-285750">
              <a:lnSpc>
                <a:spcPct val="100000"/>
              </a:lnSpc>
              <a:buFont typeface="Arial" panose="020B0604020202020204" pitchFamily="34" charset="0"/>
              <a:buChar char="•"/>
            </a:pPr>
            <a:r>
              <a:rPr lang="en-US" dirty="0">
                <a:solidFill>
                  <a:srgbClr val="000000"/>
                </a:solidFill>
              </a:rPr>
              <a:t>Se </a:t>
            </a:r>
            <a:r>
              <a:rPr lang="en-US" dirty="0" err="1">
                <a:solidFill>
                  <a:srgbClr val="000000"/>
                </a:solidFill>
              </a:rPr>
              <a:t>utilizzato</a:t>
            </a:r>
            <a:r>
              <a:rPr lang="en-US" dirty="0">
                <a:solidFill>
                  <a:srgbClr val="000000"/>
                </a:solidFill>
              </a:rPr>
              <a:t> in </a:t>
            </a:r>
            <a:r>
              <a:rPr lang="en-US" dirty="0" err="1">
                <a:solidFill>
                  <a:srgbClr val="000000"/>
                </a:solidFill>
              </a:rPr>
              <a:t>combinazione</a:t>
            </a:r>
            <a:r>
              <a:rPr lang="en-US" dirty="0">
                <a:solidFill>
                  <a:srgbClr val="000000"/>
                </a:solidFill>
              </a:rPr>
              <a:t> con </a:t>
            </a:r>
            <a:r>
              <a:rPr lang="en-US" dirty="0" err="1">
                <a:solidFill>
                  <a:srgbClr val="000000"/>
                </a:solidFill>
              </a:rPr>
              <a:t>altre</a:t>
            </a:r>
            <a:r>
              <a:rPr lang="en-US" dirty="0">
                <a:solidFill>
                  <a:srgbClr val="000000"/>
                </a:solidFill>
              </a:rPr>
              <a:t> </a:t>
            </a:r>
            <a:r>
              <a:rPr lang="en-US" dirty="0" err="1">
                <a:solidFill>
                  <a:srgbClr val="000000"/>
                </a:solidFill>
              </a:rPr>
              <a:t>tecnologie</a:t>
            </a:r>
            <a:r>
              <a:rPr lang="en-US" dirty="0">
                <a:solidFill>
                  <a:srgbClr val="000000"/>
                </a:solidFill>
              </a:rPr>
              <a:t>, </a:t>
            </a:r>
            <a:r>
              <a:rPr lang="en-US" dirty="0" err="1">
                <a:solidFill>
                  <a:srgbClr val="000000"/>
                </a:solidFill>
              </a:rPr>
              <a:t>permette</a:t>
            </a:r>
            <a:r>
              <a:rPr lang="en-US" dirty="0">
                <a:solidFill>
                  <a:srgbClr val="000000"/>
                </a:solidFill>
              </a:rPr>
              <a:t> di </a:t>
            </a:r>
            <a:r>
              <a:rPr lang="en-US" dirty="0" err="1">
                <a:solidFill>
                  <a:srgbClr val="000000"/>
                </a:solidFill>
              </a:rPr>
              <a:t>creare</a:t>
            </a:r>
            <a:r>
              <a:rPr lang="en-US" dirty="0">
                <a:solidFill>
                  <a:srgbClr val="000000"/>
                </a:solidFill>
              </a:rPr>
              <a:t> </a:t>
            </a:r>
            <a:r>
              <a:rPr lang="en-US" dirty="0" err="1">
                <a:solidFill>
                  <a:srgbClr val="000000"/>
                </a:solidFill>
              </a:rPr>
              <a:t>applicazioni</a:t>
            </a:r>
            <a:r>
              <a:rPr lang="en-US" dirty="0">
                <a:solidFill>
                  <a:srgbClr val="000000"/>
                </a:solidFill>
              </a:rPr>
              <a:t> web sempre </a:t>
            </a:r>
            <a:r>
              <a:rPr lang="en-US" dirty="0" err="1">
                <a:solidFill>
                  <a:srgbClr val="000000"/>
                </a:solidFill>
              </a:rPr>
              <a:t>più</a:t>
            </a:r>
            <a:r>
              <a:rPr lang="en-US" dirty="0">
                <a:solidFill>
                  <a:srgbClr val="000000"/>
                </a:solidFill>
              </a:rPr>
              <a:t> </a:t>
            </a:r>
            <a:r>
              <a:rPr lang="en-US" dirty="0" err="1">
                <a:solidFill>
                  <a:srgbClr val="000000"/>
                </a:solidFill>
              </a:rPr>
              <a:t>complesse</a:t>
            </a:r>
            <a:r>
              <a:rPr lang="en-US" dirty="0">
                <a:solidFill>
                  <a:srgbClr val="000000"/>
                </a:solidFill>
              </a:rPr>
              <a:t>;</a:t>
            </a:r>
          </a:p>
          <a:p>
            <a:pPr>
              <a:lnSpc>
                <a:spcPct val="100000"/>
              </a:lnSpc>
            </a:pPr>
            <a:endParaRPr lang="en-US" dirty="0">
              <a:solidFill>
                <a:srgbClr val="000000"/>
              </a:solidFill>
            </a:endParaRPr>
          </a:p>
          <a:p>
            <a:pPr marL="285750" indent="-285750">
              <a:lnSpc>
                <a:spcPct val="100000"/>
              </a:lnSpc>
              <a:buFont typeface="Arial" panose="020B0604020202020204" pitchFamily="34" charset="0"/>
              <a:buChar char="•"/>
            </a:pPr>
            <a:r>
              <a:rPr lang="en-US" dirty="0">
                <a:solidFill>
                  <a:srgbClr val="000000"/>
                </a:solidFill>
              </a:rPr>
              <a:t>Cross-Platform. </a:t>
            </a:r>
          </a:p>
          <a:p>
            <a:pPr>
              <a:lnSpc>
                <a:spcPct val="100000"/>
              </a:lnSpc>
            </a:pPr>
            <a:endParaRPr lang="en-US" dirty="0">
              <a:solidFill>
                <a:srgbClr val="000000"/>
              </a:solidFill>
            </a:endParaRPr>
          </a:p>
          <a:p>
            <a:pPr>
              <a:lnSpc>
                <a:spcPct val="100000"/>
              </a:lnSpc>
            </a:pPr>
            <a:r>
              <a:rPr lang="en-US" dirty="0" err="1">
                <a:solidFill>
                  <a:srgbClr val="000000"/>
                </a:solidFill>
              </a:rPr>
              <a:t>Tutto</a:t>
            </a:r>
            <a:r>
              <a:rPr lang="en-US" dirty="0">
                <a:solidFill>
                  <a:srgbClr val="000000"/>
                </a:solidFill>
              </a:rPr>
              <a:t> </a:t>
            </a:r>
            <a:r>
              <a:rPr lang="en-US" dirty="0" err="1">
                <a:solidFill>
                  <a:srgbClr val="000000"/>
                </a:solidFill>
              </a:rPr>
              <a:t>ciò</a:t>
            </a:r>
            <a:r>
              <a:rPr lang="en-US" dirty="0">
                <a:solidFill>
                  <a:srgbClr val="000000"/>
                </a:solidFill>
              </a:rPr>
              <a:t> </a:t>
            </a:r>
            <a:r>
              <a:rPr lang="en-US" dirty="0" err="1">
                <a:solidFill>
                  <a:srgbClr val="000000"/>
                </a:solidFill>
              </a:rPr>
              <a:t>rende</a:t>
            </a:r>
            <a:r>
              <a:rPr lang="en-US" dirty="0">
                <a:solidFill>
                  <a:srgbClr val="000000"/>
                </a:solidFill>
              </a:rPr>
              <a:t> React </a:t>
            </a:r>
            <a:r>
              <a:rPr lang="en-US" dirty="0" err="1">
                <a:solidFill>
                  <a:srgbClr val="000000"/>
                </a:solidFill>
              </a:rPr>
              <a:t>una</a:t>
            </a:r>
            <a:r>
              <a:rPr lang="en-US" dirty="0">
                <a:solidFill>
                  <a:srgbClr val="000000"/>
                </a:solidFill>
              </a:rPr>
              <a:t> </a:t>
            </a:r>
            <a:r>
              <a:rPr lang="en-US" dirty="0" err="1">
                <a:solidFill>
                  <a:srgbClr val="000000"/>
                </a:solidFill>
              </a:rPr>
              <a:t>libreria</a:t>
            </a:r>
            <a:r>
              <a:rPr lang="en-US" dirty="0">
                <a:solidFill>
                  <a:srgbClr val="000000"/>
                </a:solidFill>
              </a:rPr>
              <a:t> </a:t>
            </a:r>
            <a:r>
              <a:rPr lang="en-US" dirty="0" err="1">
                <a:solidFill>
                  <a:srgbClr val="000000"/>
                </a:solidFill>
              </a:rPr>
              <a:t>estremamente</a:t>
            </a:r>
            <a:r>
              <a:rPr lang="en-US" dirty="0">
                <a:solidFill>
                  <a:srgbClr val="000000"/>
                </a:solidFill>
              </a:rPr>
              <a:t> </a:t>
            </a:r>
            <a:r>
              <a:rPr lang="en-US" dirty="0" err="1">
                <a:solidFill>
                  <a:srgbClr val="000000"/>
                </a:solidFill>
              </a:rPr>
              <a:t>flessibile</a:t>
            </a:r>
            <a:r>
              <a:rPr lang="en-US" dirty="0">
                <a:solidFill>
                  <a:srgbClr val="000000"/>
                </a:solidFill>
              </a:rPr>
              <a:t> e </a:t>
            </a:r>
            <a:r>
              <a:rPr lang="en-US" dirty="0" err="1">
                <a:solidFill>
                  <a:srgbClr val="000000"/>
                </a:solidFill>
              </a:rPr>
              <a:t>scalabile</a:t>
            </a:r>
            <a:r>
              <a:rPr lang="en-US" dirty="0">
                <a:solidFill>
                  <a:srgbClr val="000000"/>
                </a:solidFill>
              </a:rPr>
              <a:t>.</a:t>
            </a:r>
          </a:p>
          <a:p>
            <a:pPr>
              <a:lnSpc>
                <a:spcPct val="100000"/>
              </a:lnSpc>
            </a:pPr>
            <a:endParaRPr lang="en-US" dirty="0"/>
          </a:p>
        </p:txBody>
      </p:sp>
      <p:sp>
        <p:nvSpPr>
          <p:cNvPr id="7" name="Text Placeholder 6">
            <a:extLst>
              <a:ext uri="{FF2B5EF4-FFF2-40B4-BE49-F238E27FC236}">
                <a16:creationId xmlns:a16="http://schemas.microsoft.com/office/drawing/2014/main" id="{15086145-609F-4C37-6AB2-7F45575EC2F9}"/>
              </a:ext>
            </a:extLst>
          </p:cNvPr>
          <p:cNvSpPr>
            <a:spLocks noGrp="1"/>
          </p:cNvSpPr>
          <p:nvPr>
            <p:ph type="body" sz="quarter" idx="13"/>
          </p:nvPr>
        </p:nvSpPr>
        <p:spPr/>
        <p:txBody>
          <a:bodyPr vert="horz" lIns="91440" tIns="45720" rIns="91440" bIns="45720" rtlCol="0" anchor="t">
            <a:noAutofit/>
          </a:bodyPr>
          <a:lstStyle/>
          <a:p>
            <a:r>
              <a:rPr lang="en-US">
                <a:solidFill>
                  <a:schemeClr val="accent5"/>
                </a:solidFill>
              </a:rPr>
              <a:t>Day 1 – </a:t>
            </a:r>
            <a:r>
              <a:rPr lang="en-US" err="1">
                <a:solidFill>
                  <a:schemeClr val="accent5"/>
                </a:solidFill>
              </a:rPr>
              <a:t>Introduzione</a:t>
            </a:r>
            <a:r>
              <a:rPr lang="en-US">
                <a:solidFill>
                  <a:schemeClr val="accent5"/>
                </a:solidFill>
              </a:rPr>
              <a:t> a React</a:t>
            </a:r>
          </a:p>
        </p:txBody>
      </p:sp>
      <p:sp>
        <p:nvSpPr>
          <p:cNvPr id="8" name="Footer Placeholder 2">
            <a:extLst>
              <a:ext uri="{FF2B5EF4-FFF2-40B4-BE49-F238E27FC236}">
                <a16:creationId xmlns:a16="http://schemas.microsoft.com/office/drawing/2014/main" id="{C559B613-0339-F952-2DE6-017E05EF75EA}"/>
              </a:ext>
            </a:extLst>
          </p:cNvPr>
          <p:cNvSpPr txBox="1">
            <a:spLocks/>
          </p:cNvSpPr>
          <p:nvPr/>
        </p:nvSpPr>
        <p:spPr>
          <a:xfrm>
            <a:off x="0" y="6492875"/>
            <a:ext cx="5867400" cy="365125"/>
          </a:xfrm>
          <a:prstGeom prst="rect">
            <a:avLst/>
          </a:prstGeom>
        </p:spPr>
        <p:txBody>
          <a:bodyPr vert="horz" lIns="91440" tIns="45720" rIns="91440" bIns="45720" rtlCol="0" anchor="ctr"/>
          <a:lstStyle>
            <a:defPPr>
              <a:defRPr lang="it-IT"/>
            </a:defPPr>
            <a:lvl1pPr marL="0" algn="l" defTabSz="914400" rtl="0" eaLnBrk="1" latinLnBrk="0" hangingPunct="1">
              <a:defRPr sz="10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IBM CIC </a:t>
            </a:r>
            <a:r>
              <a:rPr lang="en-150"/>
              <a:t>Web Tier Module </a:t>
            </a:r>
            <a:r>
              <a:rPr lang="en-US"/>
              <a:t>/ © 20</a:t>
            </a:r>
            <a:r>
              <a:rPr lang="it-IT"/>
              <a:t>23</a:t>
            </a:r>
            <a:r>
              <a:rPr lang="en-US"/>
              <a:t> IBM Client Innovation Center</a:t>
            </a:r>
            <a:endParaRPr lang="it-IT"/>
          </a:p>
        </p:txBody>
      </p:sp>
      <p:sp>
        <p:nvSpPr>
          <p:cNvPr id="6" name="Title 4">
            <a:extLst>
              <a:ext uri="{FF2B5EF4-FFF2-40B4-BE49-F238E27FC236}">
                <a16:creationId xmlns:a16="http://schemas.microsoft.com/office/drawing/2014/main" id="{38D28FDF-9193-EDB1-B7B7-3E1BD42900A8}"/>
              </a:ext>
            </a:extLst>
          </p:cNvPr>
          <p:cNvSpPr>
            <a:spLocks noGrp="1"/>
          </p:cNvSpPr>
          <p:nvPr>
            <p:ph type="title"/>
          </p:nvPr>
        </p:nvSpPr>
        <p:spPr>
          <a:xfrm>
            <a:off x="228600" y="512629"/>
            <a:ext cx="10369513" cy="885253"/>
          </a:xfrm>
        </p:spPr>
        <p:txBody>
          <a:bodyPr vert="horz" lIns="91440" tIns="45720" rIns="91440" bIns="45720" rtlCol="0" anchor="ctr">
            <a:normAutofit/>
          </a:bodyPr>
          <a:lstStyle/>
          <a:p>
            <a:r>
              <a:rPr lang="en-US" dirty="0" err="1">
                <a:solidFill>
                  <a:schemeClr val="accent2"/>
                </a:solidFill>
              </a:rPr>
              <a:t>Flessibilità</a:t>
            </a:r>
            <a:r>
              <a:rPr lang="en-US" dirty="0">
                <a:solidFill>
                  <a:schemeClr val="accent2"/>
                </a:solidFill>
              </a:rPr>
              <a:t> – </a:t>
            </a:r>
            <a:r>
              <a:rPr lang="en-US" dirty="0" err="1">
                <a:solidFill>
                  <a:schemeClr val="accent2"/>
                </a:solidFill>
              </a:rPr>
              <a:t>Modularità</a:t>
            </a:r>
            <a:r>
              <a:rPr lang="en-US" dirty="0">
                <a:solidFill>
                  <a:schemeClr val="accent2"/>
                </a:solidFill>
              </a:rPr>
              <a:t> – </a:t>
            </a:r>
            <a:r>
              <a:rPr lang="en-US" dirty="0" err="1">
                <a:solidFill>
                  <a:schemeClr val="accent2"/>
                </a:solidFill>
              </a:rPr>
              <a:t>Scalabilità</a:t>
            </a:r>
            <a:r>
              <a:rPr lang="en-US" dirty="0">
                <a:solidFill>
                  <a:schemeClr val="accent2"/>
                </a:solidFill>
              </a:rPr>
              <a:t> </a:t>
            </a:r>
          </a:p>
        </p:txBody>
      </p:sp>
    </p:spTree>
    <p:extLst>
      <p:ext uri="{BB962C8B-B14F-4D97-AF65-F5344CB8AC3E}">
        <p14:creationId xmlns:p14="http://schemas.microsoft.com/office/powerpoint/2010/main" val="27553784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2D39BF-6E80-4F17-94FB-E5152C64BEAF}"/>
              </a:ext>
            </a:extLst>
          </p:cNvPr>
          <p:cNvSpPr>
            <a:spLocks noGrp="1"/>
          </p:cNvSpPr>
          <p:nvPr>
            <p:ph type="title"/>
          </p:nvPr>
        </p:nvSpPr>
        <p:spPr>
          <a:xfrm>
            <a:off x="228600" y="512760"/>
            <a:ext cx="10369513" cy="885253"/>
          </a:xfrm>
        </p:spPr>
        <p:txBody>
          <a:bodyPr vert="horz" lIns="91440" tIns="45720" rIns="91440" bIns="45720" rtlCol="0" anchor="ctr">
            <a:normAutofit/>
          </a:bodyPr>
          <a:lstStyle/>
          <a:p>
            <a:r>
              <a:rPr lang="en-US" dirty="0">
                <a:solidFill>
                  <a:schemeClr val="accent2"/>
                </a:solidFill>
              </a:rPr>
              <a:t>Che </a:t>
            </a:r>
            <a:r>
              <a:rPr lang="en-US" dirty="0" err="1">
                <a:solidFill>
                  <a:schemeClr val="accent2"/>
                </a:solidFill>
              </a:rPr>
              <a:t>cos’è</a:t>
            </a:r>
            <a:r>
              <a:rPr lang="en-US" dirty="0">
                <a:solidFill>
                  <a:schemeClr val="accent2"/>
                </a:solidFill>
              </a:rPr>
              <a:t> un </a:t>
            </a:r>
            <a:r>
              <a:rPr lang="en-US" dirty="0" err="1">
                <a:solidFill>
                  <a:schemeClr val="accent2"/>
                </a:solidFill>
              </a:rPr>
              <a:t>componente</a:t>
            </a:r>
            <a:r>
              <a:rPr lang="en-US" dirty="0">
                <a:solidFill>
                  <a:schemeClr val="accent2"/>
                </a:solidFill>
              </a:rPr>
              <a:t>?</a:t>
            </a:r>
          </a:p>
        </p:txBody>
      </p:sp>
      <p:sp>
        <p:nvSpPr>
          <p:cNvPr id="6" name="Text Placeholder 5">
            <a:extLst>
              <a:ext uri="{FF2B5EF4-FFF2-40B4-BE49-F238E27FC236}">
                <a16:creationId xmlns:a16="http://schemas.microsoft.com/office/drawing/2014/main" id="{CBDE5A32-B21D-4E38-ACC3-CB7887988876}"/>
              </a:ext>
            </a:extLst>
          </p:cNvPr>
          <p:cNvSpPr>
            <a:spLocks noGrp="1"/>
          </p:cNvSpPr>
          <p:nvPr>
            <p:ph type="body" sz="quarter" idx="13"/>
          </p:nvPr>
        </p:nvSpPr>
        <p:spPr/>
        <p:txBody>
          <a:bodyPr vert="horz" lIns="91440" tIns="45720" rIns="91440" bIns="45720" rtlCol="0" anchor="t">
            <a:noAutofit/>
          </a:bodyPr>
          <a:lstStyle/>
          <a:p>
            <a:r>
              <a:rPr lang="en-US"/>
              <a:t>Day 1 – </a:t>
            </a:r>
            <a:r>
              <a:rPr lang="en-US" err="1"/>
              <a:t>Pensare</a:t>
            </a:r>
            <a:r>
              <a:rPr lang="en-US"/>
              <a:t> a </a:t>
            </a:r>
            <a:r>
              <a:rPr lang="en-US" err="1"/>
              <a:t>componenti</a:t>
            </a:r>
            <a:endParaRPr lang="en-US"/>
          </a:p>
        </p:txBody>
      </p:sp>
      <p:sp>
        <p:nvSpPr>
          <p:cNvPr id="7" name="Text Placeholder 6">
            <a:extLst>
              <a:ext uri="{FF2B5EF4-FFF2-40B4-BE49-F238E27FC236}">
                <a16:creationId xmlns:a16="http://schemas.microsoft.com/office/drawing/2014/main" id="{FFF0D19A-E495-4769-9480-A895CF339435}"/>
              </a:ext>
            </a:extLst>
          </p:cNvPr>
          <p:cNvSpPr>
            <a:spLocks noGrp="1"/>
          </p:cNvSpPr>
          <p:nvPr>
            <p:ph type="body" sz="quarter" idx="14"/>
          </p:nvPr>
        </p:nvSpPr>
        <p:spPr>
          <a:xfrm>
            <a:off x="279970" y="1888800"/>
            <a:ext cx="11196264" cy="3969350"/>
          </a:xfrm>
        </p:spPr>
        <p:txBody>
          <a:bodyPr vert="horz" lIns="91440" tIns="45720" rIns="91440" bIns="45720" rtlCol="0" anchor="t">
            <a:noAutofit/>
          </a:bodyPr>
          <a:lstStyle/>
          <a:p>
            <a:pPr>
              <a:lnSpc>
                <a:spcPct val="100000"/>
              </a:lnSpc>
            </a:pPr>
            <a:r>
              <a:rPr lang="en-US" dirty="0">
                <a:solidFill>
                  <a:srgbClr val="000000"/>
                </a:solidFill>
              </a:rPr>
              <a:t>Un </a:t>
            </a:r>
            <a:r>
              <a:rPr lang="en-US" dirty="0" err="1">
                <a:solidFill>
                  <a:srgbClr val="000000"/>
                </a:solidFill>
              </a:rPr>
              <a:t>componente</a:t>
            </a:r>
            <a:r>
              <a:rPr lang="en-US" dirty="0">
                <a:solidFill>
                  <a:srgbClr val="000000"/>
                </a:solidFill>
              </a:rPr>
              <a:t> </a:t>
            </a:r>
            <a:r>
              <a:rPr lang="en-US" dirty="0" err="1">
                <a:solidFill>
                  <a:srgbClr val="000000"/>
                </a:solidFill>
              </a:rPr>
              <a:t>i</a:t>
            </a:r>
            <a:r>
              <a:rPr lang="it-IT" dirty="0">
                <a:solidFill>
                  <a:srgbClr val="000000"/>
                </a:solidFill>
              </a:rPr>
              <a:t>n React è un blocco autonomo e riutilizzabile di interfaccia utente. </a:t>
            </a:r>
          </a:p>
          <a:p>
            <a:pPr>
              <a:lnSpc>
                <a:spcPct val="100000"/>
              </a:lnSpc>
            </a:pPr>
            <a:r>
              <a:rPr lang="it-IT" dirty="0">
                <a:solidFill>
                  <a:srgbClr val="000000"/>
                </a:solidFill>
              </a:rPr>
              <a:t>I componenti sono uno dei concetti chiave di React e consentono agli sviluppatori di organizzare e separare il codice in unità modulari, facilitando la gestione e la manutenzione delle applicazioni</a:t>
            </a:r>
          </a:p>
          <a:p>
            <a:r>
              <a:rPr lang="it-IT" dirty="0">
                <a:solidFill>
                  <a:srgbClr val="000000"/>
                </a:solidFill>
              </a:rPr>
              <a:t>H</a:t>
            </a:r>
            <a:r>
              <a:rPr lang="en-US" dirty="0">
                <a:solidFill>
                  <a:srgbClr val="000000"/>
                </a:solidFill>
              </a:rPr>
              <a:t>a il </a:t>
            </a:r>
            <a:r>
              <a:rPr lang="en-US" dirty="0" err="1">
                <a:solidFill>
                  <a:srgbClr val="000000"/>
                </a:solidFill>
              </a:rPr>
              <a:t>vantaggio</a:t>
            </a:r>
            <a:r>
              <a:rPr lang="en-US" dirty="0">
                <a:solidFill>
                  <a:srgbClr val="000000"/>
                </a:solidFill>
              </a:rPr>
              <a:t> di </a:t>
            </a:r>
            <a:r>
              <a:rPr lang="en-US" dirty="0" err="1">
                <a:solidFill>
                  <a:srgbClr val="000000"/>
                </a:solidFill>
              </a:rPr>
              <a:t>essere</a:t>
            </a:r>
            <a:r>
              <a:rPr lang="en-US" dirty="0">
                <a:solidFill>
                  <a:srgbClr val="000000"/>
                </a:solidFill>
              </a:rPr>
              <a:t>:</a:t>
            </a:r>
          </a:p>
          <a:p>
            <a:pPr marL="285750" indent="-285750">
              <a:buChar char="•"/>
            </a:pPr>
            <a:endParaRPr lang="en-US" dirty="0">
              <a:solidFill>
                <a:srgbClr val="000000"/>
              </a:solidFill>
            </a:endParaRPr>
          </a:p>
          <a:p>
            <a:pPr marL="285750" indent="-285750">
              <a:buChar char="•"/>
            </a:pPr>
            <a:r>
              <a:rPr lang="en-US" dirty="0" err="1">
                <a:solidFill>
                  <a:srgbClr val="000000"/>
                </a:solidFill>
              </a:rPr>
              <a:t>Indipendente</a:t>
            </a:r>
            <a:r>
              <a:rPr lang="en-US" dirty="0">
                <a:solidFill>
                  <a:srgbClr val="000000"/>
                </a:solidFill>
              </a:rPr>
              <a:t>;</a:t>
            </a:r>
          </a:p>
          <a:p>
            <a:pPr marL="285750" indent="-285750">
              <a:buChar char="•"/>
            </a:pPr>
            <a:r>
              <a:rPr lang="en-US" dirty="0" err="1">
                <a:solidFill>
                  <a:srgbClr val="000000"/>
                </a:solidFill>
              </a:rPr>
              <a:t>Riutilizzabile</a:t>
            </a:r>
            <a:r>
              <a:rPr lang="en-US" dirty="0">
                <a:solidFill>
                  <a:srgbClr val="000000"/>
                </a:solidFill>
              </a:rPr>
              <a:t>;</a:t>
            </a:r>
          </a:p>
          <a:p>
            <a:pPr marL="285750" indent="-285750">
              <a:buChar char="•"/>
            </a:pPr>
            <a:r>
              <a:rPr lang="en-US" dirty="0" err="1">
                <a:solidFill>
                  <a:srgbClr val="000000"/>
                </a:solidFill>
              </a:rPr>
              <a:t>Modulare</a:t>
            </a:r>
            <a:r>
              <a:rPr lang="en-US" dirty="0">
                <a:solidFill>
                  <a:srgbClr val="000000"/>
                </a:solidFill>
              </a:rPr>
              <a:t>;</a:t>
            </a:r>
          </a:p>
          <a:p>
            <a:pPr marL="285750" indent="-285750">
              <a:buChar char="•"/>
            </a:pPr>
            <a:r>
              <a:rPr lang="en-US" dirty="0" err="1">
                <a:solidFill>
                  <a:srgbClr val="000000"/>
                </a:solidFill>
              </a:rPr>
              <a:t>Manutenibile</a:t>
            </a:r>
            <a:endParaRPr lang="en-150" dirty="0">
              <a:solidFill>
                <a:srgbClr val="000000"/>
              </a:solidFill>
            </a:endParaRPr>
          </a:p>
        </p:txBody>
      </p:sp>
      <p:sp>
        <p:nvSpPr>
          <p:cNvPr id="10" name="Footer Placeholder 2">
            <a:extLst>
              <a:ext uri="{FF2B5EF4-FFF2-40B4-BE49-F238E27FC236}">
                <a16:creationId xmlns:a16="http://schemas.microsoft.com/office/drawing/2014/main" id="{7F0B546C-5020-D455-AB6B-4F979E6DFE90}"/>
              </a:ext>
            </a:extLst>
          </p:cNvPr>
          <p:cNvSpPr txBox="1">
            <a:spLocks/>
          </p:cNvSpPr>
          <p:nvPr/>
        </p:nvSpPr>
        <p:spPr>
          <a:xfrm>
            <a:off x="0" y="6492875"/>
            <a:ext cx="5867400" cy="365125"/>
          </a:xfrm>
          <a:prstGeom prst="rect">
            <a:avLst/>
          </a:prstGeom>
        </p:spPr>
        <p:txBody>
          <a:bodyPr vert="horz" lIns="91440" tIns="45720" rIns="91440" bIns="45720" rtlCol="0" anchor="ctr"/>
          <a:lstStyle>
            <a:defPPr>
              <a:defRPr lang="it-IT"/>
            </a:defPPr>
            <a:lvl1pPr marL="0" algn="l" defTabSz="914400" rtl="0" eaLnBrk="1" latinLnBrk="0" hangingPunct="1">
              <a:defRPr sz="10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IBM CIC </a:t>
            </a:r>
            <a:r>
              <a:rPr lang="en-150"/>
              <a:t>Web Tier Module </a:t>
            </a:r>
            <a:r>
              <a:rPr lang="en-US"/>
              <a:t>/ © 20</a:t>
            </a:r>
            <a:r>
              <a:rPr lang="it-IT"/>
              <a:t>23</a:t>
            </a:r>
            <a:r>
              <a:rPr lang="en-US"/>
              <a:t> IBM Client Innovation Center</a:t>
            </a:r>
            <a:endParaRPr lang="it-IT"/>
          </a:p>
        </p:txBody>
      </p:sp>
    </p:spTree>
    <p:extLst>
      <p:ext uri="{BB962C8B-B14F-4D97-AF65-F5344CB8AC3E}">
        <p14:creationId xmlns:p14="http://schemas.microsoft.com/office/powerpoint/2010/main" val="41136262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CBDE5A32-B21D-4E38-ACC3-CB7887988876}"/>
              </a:ext>
            </a:extLst>
          </p:cNvPr>
          <p:cNvSpPr>
            <a:spLocks noGrp="1"/>
          </p:cNvSpPr>
          <p:nvPr>
            <p:ph type="body" sz="quarter" idx="13"/>
          </p:nvPr>
        </p:nvSpPr>
        <p:spPr/>
        <p:txBody>
          <a:bodyPr vert="horz" lIns="91440" tIns="45720" rIns="91440" bIns="45720" rtlCol="0" anchor="t">
            <a:noAutofit/>
          </a:bodyPr>
          <a:lstStyle/>
          <a:p>
            <a:r>
              <a:rPr lang="en-US"/>
              <a:t>Day 1 – </a:t>
            </a:r>
            <a:r>
              <a:rPr lang="en-US" err="1"/>
              <a:t>Pensare</a:t>
            </a:r>
            <a:r>
              <a:rPr lang="en-US"/>
              <a:t> a </a:t>
            </a:r>
            <a:r>
              <a:rPr lang="en-US" err="1"/>
              <a:t>componenti</a:t>
            </a:r>
            <a:endParaRPr lang="en-US"/>
          </a:p>
        </p:txBody>
      </p:sp>
      <p:sp>
        <p:nvSpPr>
          <p:cNvPr id="7" name="Text Placeholder 6">
            <a:extLst>
              <a:ext uri="{FF2B5EF4-FFF2-40B4-BE49-F238E27FC236}">
                <a16:creationId xmlns:a16="http://schemas.microsoft.com/office/drawing/2014/main" id="{FFF0D19A-E495-4769-9480-A895CF339435}"/>
              </a:ext>
            </a:extLst>
          </p:cNvPr>
          <p:cNvSpPr>
            <a:spLocks noGrp="1"/>
          </p:cNvSpPr>
          <p:nvPr>
            <p:ph type="body" sz="quarter" idx="14"/>
          </p:nvPr>
        </p:nvSpPr>
        <p:spPr>
          <a:xfrm>
            <a:off x="228600" y="2100557"/>
            <a:ext cx="7138083" cy="3969350"/>
          </a:xfrm>
        </p:spPr>
        <p:txBody>
          <a:bodyPr vert="horz" lIns="91440" tIns="45720" rIns="91440" bIns="45720" rtlCol="0" anchor="t">
            <a:noAutofit/>
          </a:bodyPr>
          <a:lstStyle/>
          <a:p>
            <a:pPr>
              <a:lnSpc>
                <a:spcPct val="100000"/>
              </a:lnSpc>
            </a:pPr>
            <a:r>
              <a:rPr lang="en-US">
                <a:solidFill>
                  <a:srgbClr val="000000"/>
                </a:solidFill>
              </a:rPr>
              <a:t>Immaginiamo</a:t>
            </a:r>
            <a:r>
              <a:rPr lang="en-US" dirty="0">
                <a:solidFill>
                  <a:srgbClr val="000000"/>
                </a:solidFill>
              </a:rPr>
              <a:t> di </a:t>
            </a:r>
            <a:r>
              <a:rPr lang="en-US">
                <a:solidFill>
                  <a:srgbClr val="000000"/>
                </a:solidFill>
              </a:rPr>
              <a:t>dover implementare una lista</a:t>
            </a:r>
            <a:r>
              <a:rPr lang="en-US" dirty="0">
                <a:solidFill>
                  <a:srgbClr val="000000"/>
                </a:solidFill>
              </a:rPr>
              <a:t> </a:t>
            </a:r>
            <a:r>
              <a:rPr lang="en-US">
                <a:solidFill>
                  <a:srgbClr val="000000"/>
                </a:solidFill>
              </a:rPr>
              <a:t>di prodotti ricercabili</a:t>
            </a:r>
            <a:r>
              <a:rPr lang="en-US" dirty="0">
                <a:solidFill>
                  <a:srgbClr val="000000"/>
                </a:solidFill>
              </a:rPr>
              <a:t>.</a:t>
            </a:r>
          </a:p>
          <a:p>
            <a:pPr>
              <a:lnSpc>
                <a:spcPct val="100000"/>
              </a:lnSpc>
            </a:pPr>
            <a:endParaRPr lang="en-US" dirty="0">
              <a:solidFill>
                <a:srgbClr val="000000"/>
              </a:solidFill>
            </a:endParaRPr>
          </a:p>
          <a:p>
            <a:pPr>
              <a:lnSpc>
                <a:spcPct val="100000"/>
              </a:lnSpc>
            </a:pPr>
            <a:r>
              <a:rPr lang="en-US">
                <a:solidFill>
                  <a:srgbClr val="000000"/>
                </a:solidFill>
              </a:rPr>
              <a:t>Come posso suddividerla</a:t>
            </a:r>
            <a:r>
              <a:rPr lang="en-US" dirty="0">
                <a:solidFill>
                  <a:srgbClr val="000000"/>
                </a:solidFill>
              </a:rPr>
              <a:t> </a:t>
            </a:r>
            <a:r>
              <a:rPr lang="en-US">
                <a:solidFill>
                  <a:srgbClr val="000000"/>
                </a:solidFill>
              </a:rPr>
              <a:t>in componenti</a:t>
            </a:r>
            <a:r>
              <a:rPr lang="en-US" dirty="0">
                <a:solidFill>
                  <a:srgbClr val="000000"/>
                </a:solidFill>
              </a:rPr>
              <a:t>?</a:t>
            </a:r>
          </a:p>
          <a:p>
            <a:pPr>
              <a:lnSpc>
                <a:spcPct val="100000"/>
              </a:lnSpc>
            </a:pPr>
            <a:endParaRPr lang="en-US" dirty="0">
              <a:solidFill>
                <a:srgbClr val="000000"/>
              </a:solidFill>
            </a:endParaRPr>
          </a:p>
          <a:p>
            <a:pPr>
              <a:lnSpc>
                <a:spcPct val="100000"/>
              </a:lnSpc>
            </a:pPr>
            <a:r>
              <a:rPr lang="en-US">
                <a:solidFill>
                  <a:srgbClr val="000000"/>
                </a:solidFill>
              </a:rPr>
              <a:t>Ci sono alcune tecniche</a:t>
            </a:r>
            <a:r>
              <a:rPr lang="en-US" dirty="0">
                <a:solidFill>
                  <a:srgbClr val="000000"/>
                </a:solidFill>
              </a:rPr>
              <a:t> </a:t>
            </a:r>
            <a:r>
              <a:rPr lang="en-US">
                <a:solidFill>
                  <a:srgbClr val="000000"/>
                </a:solidFill>
              </a:rPr>
              <a:t>da seguire</a:t>
            </a:r>
            <a:r>
              <a:rPr lang="en-US" dirty="0">
                <a:solidFill>
                  <a:srgbClr val="000000"/>
                </a:solidFill>
              </a:rPr>
              <a:t> </a:t>
            </a:r>
            <a:r>
              <a:rPr lang="en-US">
                <a:solidFill>
                  <a:srgbClr val="000000"/>
                </a:solidFill>
              </a:rPr>
              <a:t>per stabilire</a:t>
            </a:r>
            <a:r>
              <a:rPr lang="en-US" dirty="0">
                <a:solidFill>
                  <a:srgbClr val="000000"/>
                </a:solidFill>
              </a:rPr>
              <a:t> </a:t>
            </a:r>
            <a:r>
              <a:rPr lang="en-US">
                <a:solidFill>
                  <a:srgbClr val="000000"/>
                </a:solidFill>
              </a:rPr>
              <a:t>se una parte della</a:t>
            </a:r>
            <a:r>
              <a:rPr lang="en-US" dirty="0">
                <a:solidFill>
                  <a:srgbClr val="000000"/>
                </a:solidFill>
              </a:rPr>
              <a:t> UI è </a:t>
            </a:r>
            <a:r>
              <a:rPr lang="en-US">
                <a:solidFill>
                  <a:srgbClr val="000000"/>
                </a:solidFill>
              </a:rPr>
              <a:t>un componente, una</a:t>
            </a:r>
            <a:r>
              <a:rPr lang="en-US" dirty="0">
                <a:solidFill>
                  <a:srgbClr val="000000"/>
                </a:solidFill>
              </a:rPr>
              <a:t> </a:t>
            </a:r>
            <a:r>
              <a:rPr lang="en-US">
                <a:solidFill>
                  <a:srgbClr val="000000"/>
                </a:solidFill>
              </a:rPr>
              <a:t>di queste</a:t>
            </a:r>
            <a:r>
              <a:rPr lang="en-US" dirty="0">
                <a:solidFill>
                  <a:srgbClr val="000000"/>
                </a:solidFill>
              </a:rPr>
              <a:t> è il principio </a:t>
            </a:r>
            <a:r>
              <a:rPr lang="en-US">
                <a:solidFill>
                  <a:srgbClr val="000000"/>
                </a:solidFill>
              </a:rPr>
              <a:t>di responsabilità singola.</a:t>
            </a:r>
            <a:endParaRPr lang="en-150" dirty="0">
              <a:solidFill>
                <a:srgbClr val="000000"/>
              </a:solidFill>
            </a:endParaRPr>
          </a:p>
        </p:txBody>
      </p:sp>
      <p:sp>
        <p:nvSpPr>
          <p:cNvPr id="10" name="Footer Placeholder 2">
            <a:extLst>
              <a:ext uri="{FF2B5EF4-FFF2-40B4-BE49-F238E27FC236}">
                <a16:creationId xmlns:a16="http://schemas.microsoft.com/office/drawing/2014/main" id="{7F0B546C-5020-D455-AB6B-4F979E6DFE90}"/>
              </a:ext>
            </a:extLst>
          </p:cNvPr>
          <p:cNvSpPr txBox="1">
            <a:spLocks/>
          </p:cNvSpPr>
          <p:nvPr/>
        </p:nvSpPr>
        <p:spPr>
          <a:xfrm>
            <a:off x="0" y="6492875"/>
            <a:ext cx="5867400" cy="365125"/>
          </a:xfrm>
          <a:prstGeom prst="rect">
            <a:avLst/>
          </a:prstGeom>
        </p:spPr>
        <p:txBody>
          <a:bodyPr vert="horz" lIns="91440" tIns="45720" rIns="91440" bIns="45720" rtlCol="0" anchor="ctr"/>
          <a:lstStyle>
            <a:defPPr>
              <a:defRPr lang="it-IT"/>
            </a:defPPr>
            <a:lvl1pPr marL="0" algn="l" defTabSz="914400" rtl="0" eaLnBrk="1" latinLnBrk="0" hangingPunct="1">
              <a:defRPr sz="10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IBM CIC </a:t>
            </a:r>
            <a:r>
              <a:rPr lang="en-150"/>
              <a:t>Web Tier Module </a:t>
            </a:r>
            <a:r>
              <a:rPr lang="en-US"/>
              <a:t>/ © 20</a:t>
            </a:r>
            <a:r>
              <a:rPr lang="it-IT"/>
              <a:t>23</a:t>
            </a:r>
            <a:r>
              <a:rPr lang="en-US"/>
              <a:t> IBM Client Innovation Center</a:t>
            </a:r>
            <a:endParaRPr lang="it-IT"/>
          </a:p>
        </p:txBody>
      </p:sp>
      <p:pic>
        <p:nvPicPr>
          <p:cNvPr id="4" name="Picture 3" descr="A screenshot of a phone">
            <a:extLst>
              <a:ext uri="{FF2B5EF4-FFF2-40B4-BE49-F238E27FC236}">
                <a16:creationId xmlns:a16="http://schemas.microsoft.com/office/drawing/2014/main" id="{FB7BF6CE-85EA-1F84-8CEC-1A025ECC87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66683" y="1670875"/>
            <a:ext cx="3787853" cy="4601909"/>
          </a:xfrm>
          <a:prstGeom prst="rect">
            <a:avLst/>
          </a:prstGeom>
        </p:spPr>
      </p:pic>
      <p:sp>
        <p:nvSpPr>
          <p:cNvPr id="11" name="Title 4">
            <a:extLst>
              <a:ext uri="{FF2B5EF4-FFF2-40B4-BE49-F238E27FC236}">
                <a16:creationId xmlns:a16="http://schemas.microsoft.com/office/drawing/2014/main" id="{A80089B2-E1DB-9879-9361-51BA157AA6E2}"/>
              </a:ext>
            </a:extLst>
          </p:cNvPr>
          <p:cNvSpPr>
            <a:spLocks noGrp="1"/>
          </p:cNvSpPr>
          <p:nvPr>
            <p:ph type="title"/>
          </p:nvPr>
        </p:nvSpPr>
        <p:spPr>
          <a:xfrm>
            <a:off x="228600" y="512629"/>
            <a:ext cx="10369513" cy="885253"/>
          </a:xfrm>
        </p:spPr>
        <p:txBody>
          <a:bodyPr vert="horz" lIns="91440" tIns="45720" rIns="91440" bIns="45720" rtlCol="0" anchor="ctr">
            <a:normAutofit/>
          </a:bodyPr>
          <a:lstStyle/>
          <a:p>
            <a:r>
              <a:rPr lang="en-US" dirty="0" err="1">
                <a:solidFill>
                  <a:schemeClr val="accent2"/>
                </a:solidFill>
              </a:rPr>
              <a:t>Proviamo</a:t>
            </a:r>
            <a:r>
              <a:rPr lang="en-US" dirty="0">
                <a:solidFill>
                  <a:schemeClr val="accent2"/>
                </a:solidFill>
              </a:rPr>
              <a:t> con un </a:t>
            </a:r>
            <a:r>
              <a:rPr lang="en-US" dirty="0" err="1">
                <a:solidFill>
                  <a:schemeClr val="accent2"/>
                </a:solidFill>
              </a:rPr>
              <a:t>esempio</a:t>
            </a:r>
            <a:endParaRPr lang="en-US" dirty="0">
              <a:solidFill>
                <a:schemeClr val="accent2"/>
              </a:solidFill>
            </a:endParaRPr>
          </a:p>
        </p:txBody>
      </p:sp>
    </p:spTree>
    <p:extLst>
      <p:ext uri="{BB962C8B-B14F-4D97-AF65-F5344CB8AC3E}">
        <p14:creationId xmlns:p14="http://schemas.microsoft.com/office/powerpoint/2010/main" val="38602756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CBDE5A32-B21D-4E38-ACC3-CB7887988876}"/>
              </a:ext>
            </a:extLst>
          </p:cNvPr>
          <p:cNvSpPr>
            <a:spLocks noGrp="1"/>
          </p:cNvSpPr>
          <p:nvPr>
            <p:ph type="body" sz="quarter" idx="13"/>
          </p:nvPr>
        </p:nvSpPr>
        <p:spPr/>
        <p:txBody>
          <a:bodyPr vert="horz" lIns="91440" tIns="45720" rIns="91440" bIns="45720" rtlCol="0" anchor="t">
            <a:noAutofit/>
          </a:bodyPr>
          <a:lstStyle/>
          <a:p>
            <a:r>
              <a:rPr lang="en-US"/>
              <a:t>Day 1 – </a:t>
            </a:r>
            <a:r>
              <a:rPr lang="en-US" err="1"/>
              <a:t>Pensare</a:t>
            </a:r>
            <a:r>
              <a:rPr lang="en-US"/>
              <a:t> a </a:t>
            </a:r>
            <a:r>
              <a:rPr lang="en-US" err="1"/>
              <a:t>componenti</a:t>
            </a:r>
            <a:endParaRPr lang="en-US"/>
          </a:p>
        </p:txBody>
      </p:sp>
      <p:sp>
        <p:nvSpPr>
          <p:cNvPr id="7" name="Text Placeholder 6">
            <a:extLst>
              <a:ext uri="{FF2B5EF4-FFF2-40B4-BE49-F238E27FC236}">
                <a16:creationId xmlns:a16="http://schemas.microsoft.com/office/drawing/2014/main" id="{FFF0D19A-E495-4769-9480-A895CF339435}"/>
              </a:ext>
            </a:extLst>
          </p:cNvPr>
          <p:cNvSpPr>
            <a:spLocks noGrp="1"/>
          </p:cNvSpPr>
          <p:nvPr>
            <p:ph type="body" sz="quarter" idx="14"/>
          </p:nvPr>
        </p:nvSpPr>
        <p:spPr>
          <a:xfrm>
            <a:off x="253477" y="1510411"/>
            <a:ext cx="5000840" cy="4509078"/>
          </a:xfrm>
        </p:spPr>
        <p:txBody>
          <a:bodyPr vert="horz" lIns="91440" tIns="45720" rIns="91440" bIns="45720" rtlCol="0" anchor="t">
            <a:noAutofit/>
          </a:bodyPr>
          <a:lstStyle/>
          <a:p>
            <a:pPr>
              <a:lnSpc>
                <a:spcPct val="100000"/>
              </a:lnSpc>
            </a:pPr>
            <a:r>
              <a:rPr lang="en-US" dirty="0" err="1">
                <a:solidFill>
                  <a:srgbClr val="000000"/>
                </a:solidFill>
              </a:rPr>
              <a:t>Abbiamo</a:t>
            </a:r>
            <a:r>
              <a:rPr lang="en-US" dirty="0">
                <a:solidFill>
                  <a:srgbClr val="000000"/>
                </a:solidFill>
              </a:rPr>
              <a:t> </a:t>
            </a:r>
            <a:r>
              <a:rPr lang="en-US" dirty="0" err="1">
                <a:solidFill>
                  <a:srgbClr val="000000"/>
                </a:solidFill>
              </a:rPr>
              <a:t>identificato</a:t>
            </a:r>
            <a:r>
              <a:rPr lang="en-US" dirty="0">
                <a:solidFill>
                  <a:srgbClr val="000000"/>
                </a:solidFill>
              </a:rPr>
              <a:t> cinque </a:t>
            </a:r>
            <a:r>
              <a:rPr lang="en-US" dirty="0" err="1">
                <a:solidFill>
                  <a:srgbClr val="000000"/>
                </a:solidFill>
              </a:rPr>
              <a:t>componenti</a:t>
            </a:r>
            <a:r>
              <a:rPr lang="en-US" dirty="0">
                <a:solidFill>
                  <a:srgbClr val="000000"/>
                </a:solidFill>
              </a:rPr>
              <a:t>:</a:t>
            </a:r>
          </a:p>
          <a:p>
            <a:pPr>
              <a:lnSpc>
                <a:spcPct val="100000"/>
              </a:lnSpc>
            </a:pPr>
            <a:endParaRPr lang="en-US" dirty="0">
              <a:solidFill>
                <a:srgbClr val="000000"/>
              </a:solidFill>
            </a:endParaRPr>
          </a:p>
          <a:p>
            <a:pPr>
              <a:lnSpc>
                <a:spcPct val="100000"/>
              </a:lnSpc>
            </a:pPr>
            <a:r>
              <a:rPr lang="en-US" dirty="0">
                <a:solidFill>
                  <a:srgbClr val="F9DC3E"/>
                </a:solidFill>
              </a:rPr>
              <a:t>1. </a:t>
            </a:r>
            <a:r>
              <a:rPr lang="en-US" dirty="0" err="1">
                <a:solidFill>
                  <a:srgbClr val="F9DC3E"/>
                </a:solidFill>
              </a:rPr>
              <a:t>TabellaProdottiRicercabile</a:t>
            </a:r>
            <a:endParaRPr lang="en-US" dirty="0">
              <a:solidFill>
                <a:srgbClr val="F9DC3E"/>
              </a:solidFill>
            </a:endParaRPr>
          </a:p>
          <a:p>
            <a:pPr>
              <a:lnSpc>
                <a:spcPct val="100000"/>
              </a:lnSpc>
            </a:pPr>
            <a:endParaRPr lang="en-US" dirty="0">
              <a:solidFill>
                <a:srgbClr val="000000"/>
              </a:solidFill>
            </a:endParaRPr>
          </a:p>
          <a:p>
            <a:pPr>
              <a:lnSpc>
                <a:spcPct val="100000"/>
              </a:lnSpc>
            </a:pPr>
            <a:r>
              <a:rPr lang="en-US" dirty="0">
                <a:solidFill>
                  <a:srgbClr val="1B70C0"/>
                </a:solidFill>
              </a:rPr>
              <a:t>2. </a:t>
            </a:r>
            <a:r>
              <a:rPr lang="en-US" dirty="0" err="1">
                <a:solidFill>
                  <a:srgbClr val="1B70C0"/>
                </a:solidFill>
              </a:rPr>
              <a:t>BarraRicerca</a:t>
            </a:r>
            <a:endParaRPr lang="en-US" dirty="0">
              <a:solidFill>
                <a:srgbClr val="1B70C0"/>
              </a:solidFill>
            </a:endParaRPr>
          </a:p>
          <a:p>
            <a:pPr>
              <a:lnSpc>
                <a:spcPct val="100000"/>
              </a:lnSpc>
            </a:pPr>
            <a:endParaRPr lang="en-US" dirty="0">
              <a:solidFill>
                <a:srgbClr val="000000"/>
              </a:solidFill>
            </a:endParaRPr>
          </a:p>
          <a:p>
            <a:pPr>
              <a:lnSpc>
                <a:spcPct val="100000"/>
              </a:lnSpc>
            </a:pPr>
            <a:r>
              <a:rPr lang="en-US" dirty="0">
                <a:solidFill>
                  <a:srgbClr val="92D050"/>
                </a:solidFill>
              </a:rPr>
              <a:t>3. </a:t>
            </a:r>
            <a:r>
              <a:rPr lang="en-US" dirty="0" err="1">
                <a:solidFill>
                  <a:srgbClr val="92D050"/>
                </a:solidFill>
              </a:rPr>
              <a:t>TabellaProdotti</a:t>
            </a:r>
            <a:endParaRPr lang="en-US" dirty="0">
              <a:solidFill>
                <a:srgbClr val="92D050"/>
              </a:solidFill>
            </a:endParaRPr>
          </a:p>
          <a:p>
            <a:pPr>
              <a:lnSpc>
                <a:spcPct val="100000"/>
              </a:lnSpc>
            </a:pPr>
            <a:endParaRPr lang="en-US" dirty="0">
              <a:solidFill>
                <a:srgbClr val="000000"/>
              </a:solidFill>
            </a:endParaRPr>
          </a:p>
          <a:p>
            <a:pPr>
              <a:lnSpc>
                <a:spcPct val="100000"/>
              </a:lnSpc>
            </a:pPr>
            <a:r>
              <a:rPr lang="en-US" dirty="0">
                <a:solidFill>
                  <a:srgbClr val="84D0F5"/>
                </a:solidFill>
              </a:rPr>
              <a:t>4. </a:t>
            </a:r>
            <a:r>
              <a:rPr lang="en-US" dirty="0" err="1">
                <a:solidFill>
                  <a:srgbClr val="84D0F5"/>
                </a:solidFill>
              </a:rPr>
              <a:t>RigaCategoriaProdotti</a:t>
            </a:r>
            <a:endParaRPr lang="en-US" dirty="0">
              <a:solidFill>
                <a:srgbClr val="84D0F5"/>
              </a:solidFill>
            </a:endParaRPr>
          </a:p>
          <a:p>
            <a:pPr>
              <a:lnSpc>
                <a:spcPct val="100000"/>
              </a:lnSpc>
            </a:pPr>
            <a:endParaRPr lang="en-US" dirty="0">
              <a:solidFill>
                <a:srgbClr val="000000"/>
              </a:solidFill>
            </a:endParaRPr>
          </a:p>
          <a:p>
            <a:pPr>
              <a:lnSpc>
                <a:spcPct val="100000"/>
              </a:lnSpc>
            </a:pPr>
            <a:r>
              <a:rPr lang="en-US" dirty="0">
                <a:solidFill>
                  <a:srgbClr val="FF0000"/>
                </a:solidFill>
              </a:rPr>
              <a:t>5. </a:t>
            </a:r>
            <a:r>
              <a:rPr lang="en-US" dirty="0" err="1">
                <a:solidFill>
                  <a:srgbClr val="FF0000"/>
                </a:solidFill>
              </a:rPr>
              <a:t>RigaProdotto</a:t>
            </a:r>
            <a:endParaRPr lang="en-US" dirty="0">
              <a:solidFill>
                <a:srgbClr val="FF0000"/>
              </a:solidFill>
            </a:endParaRPr>
          </a:p>
          <a:p>
            <a:pPr>
              <a:lnSpc>
                <a:spcPct val="100000"/>
              </a:lnSpc>
            </a:pPr>
            <a:endParaRPr lang="en-150" dirty="0">
              <a:solidFill>
                <a:srgbClr val="000000"/>
              </a:solidFill>
            </a:endParaRPr>
          </a:p>
        </p:txBody>
      </p:sp>
      <p:sp>
        <p:nvSpPr>
          <p:cNvPr id="10" name="Footer Placeholder 2">
            <a:extLst>
              <a:ext uri="{FF2B5EF4-FFF2-40B4-BE49-F238E27FC236}">
                <a16:creationId xmlns:a16="http://schemas.microsoft.com/office/drawing/2014/main" id="{7F0B546C-5020-D455-AB6B-4F979E6DFE90}"/>
              </a:ext>
            </a:extLst>
          </p:cNvPr>
          <p:cNvSpPr txBox="1">
            <a:spLocks/>
          </p:cNvSpPr>
          <p:nvPr/>
        </p:nvSpPr>
        <p:spPr>
          <a:xfrm>
            <a:off x="0" y="6492875"/>
            <a:ext cx="5867400" cy="365125"/>
          </a:xfrm>
          <a:prstGeom prst="rect">
            <a:avLst/>
          </a:prstGeom>
        </p:spPr>
        <p:txBody>
          <a:bodyPr vert="horz" lIns="91440" tIns="45720" rIns="91440" bIns="45720" rtlCol="0" anchor="ctr"/>
          <a:lstStyle>
            <a:defPPr>
              <a:defRPr lang="it-IT"/>
            </a:defPPr>
            <a:lvl1pPr marL="0" algn="l" defTabSz="914400" rtl="0" eaLnBrk="1" latinLnBrk="0" hangingPunct="1">
              <a:defRPr sz="10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IBM CIC </a:t>
            </a:r>
            <a:r>
              <a:rPr lang="en-150"/>
              <a:t>Web Tier Module </a:t>
            </a:r>
            <a:r>
              <a:rPr lang="en-US"/>
              <a:t>/ © 20</a:t>
            </a:r>
            <a:r>
              <a:rPr lang="it-IT"/>
              <a:t>23</a:t>
            </a:r>
            <a:r>
              <a:rPr lang="en-US"/>
              <a:t> IBM Client Innovation Center</a:t>
            </a:r>
            <a:endParaRPr lang="it-IT"/>
          </a:p>
        </p:txBody>
      </p:sp>
      <p:pic>
        <p:nvPicPr>
          <p:cNvPr id="3" name="Picture 2">
            <a:extLst>
              <a:ext uri="{FF2B5EF4-FFF2-40B4-BE49-F238E27FC236}">
                <a16:creationId xmlns:a16="http://schemas.microsoft.com/office/drawing/2014/main" id="{1FDEC74C-8995-2D5C-BEA8-1CF2F649875A}"/>
              </a:ext>
            </a:extLst>
          </p:cNvPr>
          <p:cNvPicPr>
            <a:picLocks noChangeAspect="1"/>
          </p:cNvPicPr>
          <p:nvPr/>
        </p:nvPicPr>
        <p:blipFill>
          <a:blip r:embed="rId2"/>
          <a:stretch>
            <a:fillRect/>
          </a:stretch>
        </p:blipFill>
        <p:spPr>
          <a:xfrm>
            <a:off x="4921321" y="1772313"/>
            <a:ext cx="6433192" cy="4509078"/>
          </a:xfrm>
          <a:prstGeom prst="rect">
            <a:avLst/>
          </a:prstGeom>
        </p:spPr>
      </p:pic>
      <p:sp>
        <p:nvSpPr>
          <p:cNvPr id="14" name="Title 4">
            <a:extLst>
              <a:ext uri="{FF2B5EF4-FFF2-40B4-BE49-F238E27FC236}">
                <a16:creationId xmlns:a16="http://schemas.microsoft.com/office/drawing/2014/main" id="{F2A29B5E-315C-ED64-D8C6-651F62103F76}"/>
              </a:ext>
            </a:extLst>
          </p:cNvPr>
          <p:cNvSpPr>
            <a:spLocks noGrp="1"/>
          </p:cNvSpPr>
          <p:nvPr>
            <p:ph type="title"/>
          </p:nvPr>
        </p:nvSpPr>
        <p:spPr>
          <a:xfrm>
            <a:off x="228600" y="512629"/>
            <a:ext cx="10369513" cy="885253"/>
          </a:xfrm>
        </p:spPr>
        <p:txBody>
          <a:bodyPr vert="horz" lIns="91440" tIns="45720" rIns="91440" bIns="45720" rtlCol="0" anchor="ctr">
            <a:normAutofit/>
          </a:bodyPr>
          <a:lstStyle/>
          <a:p>
            <a:r>
              <a:rPr lang="en-US" dirty="0" err="1">
                <a:solidFill>
                  <a:schemeClr val="accent2"/>
                </a:solidFill>
              </a:rPr>
              <a:t>Proviamo</a:t>
            </a:r>
            <a:r>
              <a:rPr lang="en-US" dirty="0">
                <a:solidFill>
                  <a:schemeClr val="accent2"/>
                </a:solidFill>
              </a:rPr>
              <a:t> con un </a:t>
            </a:r>
            <a:r>
              <a:rPr lang="en-US" dirty="0" err="1">
                <a:solidFill>
                  <a:schemeClr val="accent2"/>
                </a:solidFill>
              </a:rPr>
              <a:t>esempio</a:t>
            </a:r>
            <a:endParaRPr lang="en-US" dirty="0">
              <a:solidFill>
                <a:schemeClr val="accent2"/>
              </a:solidFill>
            </a:endParaRPr>
          </a:p>
        </p:txBody>
      </p:sp>
    </p:spTree>
    <p:extLst>
      <p:ext uri="{BB962C8B-B14F-4D97-AF65-F5344CB8AC3E}">
        <p14:creationId xmlns:p14="http://schemas.microsoft.com/office/powerpoint/2010/main" val="8732987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CBDE5A32-B21D-4E38-ACC3-CB7887988876}"/>
              </a:ext>
            </a:extLst>
          </p:cNvPr>
          <p:cNvSpPr>
            <a:spLocks noGrp="1"/>
          </p:cNvSpPr>
          <p:nvPr>
            <p:ph type="body" sz="quarter" idx="13"/>
          </p:nvPr>
        </p:nvSpPr>
        <p:spPr/>
        <p:txBody>
          <a:bodyPr vert="horz" lIns="91440" tIns="45720" rIns="91440" bIns="45720" rtlCol="0" anchor="t">
            <a:noAutofit/>
          </a:bodyPr>
          <a:lstStyle/>
          <a:p>
            <a:r>
              <a:rPr lang="en-US"/>
              <a:t>Day 1 – </a:t>
            </a:r>
            <a:r>
              <a:rPr lang="en-US" err="1"/>
              <a:t>Pensare</a:t>
            </a:r>
            <a:r>
              <a:rPr lang="en-US"/>
              <a:t> a </a:t>
            </a:r>
            <a:r>
              <a:rPr lang="en-US" err="1"/>
              <a:t>componenti</a:t>
            </a:r>
            <a:endParaRPr lang="en-US"/>
          </a:p>
        </p:txBody>
      </p:sp>
      <p:sp>
        <p:nvSpPr>
          <p:cNvPr id="7" name="Text Placeholder 6">
            <a:extLst>
              <a:ext uri="{FF2B5EF4-FFF2-40B4-BE49-F238E27FC236}">
                <a16:creationId xmlns:a16="http://schemas.microsoft.com/office/drawing/2014/main" id="{FFF0D19A-E495-4769-9480-A895CF339435}"/>
              </a:ext>
            </a:extLst>
          </p:cNvPr>
          <p:cNvSpPr>
            <a:spLocks noGrp="1"/>
          </p:cNvSpPr>
          <p:nvPr>
            <p:ph type="body" sz="quarter" idx="14"/>
          </p:nvPr>
        </p:nvSpPr>
        <p:spPr>
          <a:xfrm>
            <a:off x="249149" y="1489409"/>
            <a:ext cx="4495800" cy="3969350"/>
          </a:xfrm>
        </p:spPr>
        <p:txBody>
          <a:bodyPr vert="horz" lIns="91440" tIns="45720" rIns="91440" bIns="45720" rtlCol="0" anchor="t">
            <a:noAutofit/>
          </a:bodyPr>
          <a:lstStyle/>
          <a:p>
            <a:pPr>
              <a:lnSpc>
                <a:spcPct val="100000"/>
              </a:lnSpc>
            </a:pPr>
            <a:r>
              <a:rPr lang="en-US" dirty="0">
                <a:solidFill>
                  <a:srgbClr val="000000"/>
                </a:solidFill>
              </a:rPr>
              <a:t>Una volta </a:t>
            </a:r>
            <a:r>
              <a:rPr lang="en-US" dirty="0" err="1">
                <a:solidFill>
                  <a:srgbClr val="000000"/>
                </a:solidFill>
              </a:rPr>
              <a:t>identificati</a:t>
            </a:r>
            <a:r>
              <a:rPr lang="en-US" dirty="0">
                <a:solidFill>
                  <a:srgbClr val="000000"/>
                </a:solidFill>
              </a:rPr>
              <a:t> </a:t>
            </a:r>
            <a:r>
              <a:rPr lang="en-US" dirty="0" err="1">
                <a:solidFill>
                  <a:srgbClr val="000000"/>
                </a:solidFill>
              </a:rPr>
              <a:t>i</a:t>
            </a:r>
            <a:r>
              <a:rPr lang="en-US" dirty="0">
                <a:solidFill>
                  <a:srgbClr val="000000"/>
                </a:solidFill>
              </a:rPr>
              <a:t> </a:t>
            </a:r>
            <a:r>
              <a:rPr lang="en-US" dirty="0" err="1">
                <a:solidFill>
                  <a:srgbClr val="000000"/>
                </a:solidFill>
              </a:rPr>
              <a:t>componenti</a:t>
            </a:r>
            <a:r>
              <a:rPr lang="en-US" dirty="0">
                <a:solidFill>
                  <a:srgbClr val="000000"/>
                </a:solidFill>
              </a:rPr>
              <a:t>, </a:t>
            </a:r>
            <a:r>
              <a:rPr lang="en-US" dirty="0" err="1">
                <a:solidFill>
                  <a:srgbClr val="000000"/>
                </a:solidFill>
              </a:rPr>
              <a:t>bisogna</a:t>
            </a:r>
            <a:r>
              <a:rPr lang="en-US" dirty="0">
                <a:solidFill>
                  <a:srgbClr val="000000"/>
                </a:solidFill>
              </a:rPr>
              <a:t> </a:t>
            </a:r>
            <a:r>
              <a:rPr lang="en-US" dirty="0" err="1">
                <a:solidFill>
                  <a:srgbClr val="000000"/>
                </a:solidFill>
              </a:rPr>
              <a:t>ordinarli</a:t>
            </a:r>
            <a:r>
              <a:rPr lang="en-US" dirty="0">
                <a:solidFill>
                  <a:srgbClr val="000000"/>
                </a:solidFill>
              </a:rPr>
              <a:t> </a:t>
            </a:r>
            <a:r>
              <a:rPr lang="en-US" dirty="0" err="1">
                <a:solidFill>
                  <a:srgbClr val="000000"/>
                </a:solidFill>
              </a:rPr>
              <a:t>gerarchicamente</a:t>
            </a:r>
            <a:r>
              <a:rPr lang="en-US" dirty="0">
                <a:solidFill>
                  <a:srgbClr val="000000"/>
                </a:solidFill>
              </a:rPr>
              <a:t>.</a:t>
            </a:r>
          </a:p>
          <a:p>
            <a:pPr>
              <a:lnSpc>
                <a:spcPct val="100000"/>
              </a:lnSpc>
            </a:pPr>
            <a:endParaRPr lang="en-US" dirty="0">
              <a:solidFill>
                <a:srgbClr val="000000"/>
              </a:solidFill>
            </a:endParaRPr>
          </a:p>
          <a:p>
            <a:pPr>
              <a:lnSpc>
                <a:spcPct val="100000"/>
              </a:lnSpc>
            </a:pPr>
            <a:r>
              <a:rPr lang="en-US" dirty="0">
                <a:solidFill>
                  <a:srgbClr val="F9DC3E"/>
                </a:solidFill>
              </a:rPr>
              <a:t>1. </a:t>
            </a:r>
            <a:r>
              <a:rPr lang="en-US" dirty="0" err="1">
                <a:solidFill>
                  <a:srgbClr val="F9DC3E"/>
                </a:solidFill>
              </a:rPr>
              <a:t>TabellaProdottiRicercabile</a:t>
            </a:r>
            <a:endParaRPr lang="en-US" dirty="0">
              <a:solidFill>
                <a:srgbClr val="F9DC3E"/>
              </a:solidFill>
            </a:endParaRPr>
          </a:p>
          <a:p>
            <a:pPr>
              <a:lnSpc>
                <a:spcPct val="100000"/>
              </a:lnSpc>
            </a:pPr>
            <a:endParaRPr lang="en-US" dirty="0">
              <a:solidFill>
                <a:srgbClr val="000000"/>
              </a:solidFill>
            </a:endParaRPr>
          </a:p>
          <a:p>
            <a:pPr marL="457200" lvl="1" indent="0">
              <a:buNone/>
            </a:pPr>
            <a:r>
              <a:rPr lang="en-US" sz="1800" dirty="0">
                <a:solidFill>
                  <a:srgbClr val="1B70C0"/>
                </a:solidFill>
              </a:rPr>
              <a:t>2. </a:t>
            </a:r>
            <a:r>
              <a:rPr lang="en-US" sz="1800" dirty="0" err="1">
                <a:solidFill>
                  <a:srgbClr val="1B70C0"/>
                </a:solidFill>
              </a:rPr>
              <a:t>BarraRicerca</a:t>
            </a:r>
            <a:endParaRPr lang="en-US" sz="1800" dirty="0">
              <a:solidFill>
                <a:srgbClr val="1B70C0"/>
              </a:solidFill>
            </a:endParaRPr>
          </a:p>
          <a:p>
            <a:pPr lvl="1"/>
            <a:endParaRPr lang="en-US" sz="1800" dirty="0">
              <a:solidFill>
                <a:srgbClr val="000000"/>
              </a:solidFill>
            </a:endParaRPr>
          </a:p>
          <a:p>
            <a:pPr marL="457200" lvl="1" indent="0">
              <a:buNone/>
            </a:pPr>
            <a:r>
              <a:rPr lang="en-US" sz="1800" dirty="0">
                <a:solidFill>
                  <a:srgbClr val="92D050"/>
                </a:solidFill>
              </a:rPr>
              <a:t>3. </a:t>
            </a:r>
            <a:r>
              <a:rPr lang="en-US" sz="1800" dirty="0" err="1">
                <a:solidFill>
                  <a:srgbClr val="92D050"/>
                </a:solidFill>
              </a:rPr>
              <a:t>TabellaProdotti</a:t>
            </a:r>
            <a:endParaRPr lang="en-US" sz="1800" dirty="0">
              <a:solidFill>
                <a:srgbClr val="92D050"/>
              </a:solidFill>
            </a:endParaRPr>
          </a:p>
          <a:p>
            <a:pPr lvl="1"/>
            <a:endParaRPr lang="en-US" sz="1800" dirty="0">
              <a:solidFill>
                <a:srgbClr val="000000"/>
              </a:solidFill>
            </a:endParaRPr>
          </a:p>
          <a:p>
            <a:pPr marL="914400" lvl="2" indent="0">
              <a:buNone/>
            </a:pPr>
            <a:r>
              <a:rPr lang="en-US" sz="1800" dirty="0">
                <a:solidFill>
                  <a:srgbClr val="84D0F5"/>
                </a:solidFill>
              </a:rPr>
              <a:t>4. </a:t>
            </a:r>
            <a:r>
              <a:rPr lang="en-US" sz="1800" dirty="0" err="1">
                <a:solidFill>
                  <a:srgbClr val="84D0F5"/>
                </a:solidFill>
              </a:rPr>
              <a:t>RigaCategoriaProdotti</a:t>
            </a:r>
            <a:endParaRPr lang="en-US" sz="1800" dirty="0">
              <a:solidFill>
                <a:srgbClr val="84D0F5"/>
              </a:solidFill>
            </a:endParaRPr>
          </a:p>
          <a:p>
            <a:pPr lvl="2"/>
            <a:endParaRPr lang="en-US" sz="1800" dirty="0">
              <a:solidFill>
                <a:srgbClr val="000000"/>
              </a:solidFill>
            </a:endParaRPr>
          </a:p>
          <a:p>
            <a:pPr marL="914400" lvl="2" indent="0">
              <a:buNone/>
            </a:pPr>
            <a:r>
              <a:rPr lang="en-US" sz="1800" dirty="0">
                <a:solidFill>
                  <a:srgbClr val="FF0000"/>
                </a:solidFill>
              </a:rPr>
              <a:t>5. </a:t>
            </a:r>
            <a:r>
              <a:rPr lang="en-US" sz="1800" dirty="0" err="1">
                <a:solidFill>
                  <a:srgbClr val="FF0000"/>
                </a:solidFill>
              </a:rPr>
              <a:t>RigaProdotto</a:t>
            </a:r>
          </a:p>
        </p:txBody>
      </p:sp>
      <p:sp>
        <p:nvSpPr>
          <p:cNvPr id="10" name="Footer Placeholder 2">
            <a:extLst>
              <a:ext uri="{FF2B5EF4-FFF2-40B4-BE49-F238E27FC236}">
                <a16:creationId xmlns:a16="http://schemas.microsoft.com/office/drawing/2014/main" id="{7F0B546C-5020-D455-AB6B-4F979E6DFE90}"/>
              </a:ext>
            </a:extLst>
          </p:cNvPr>
          <p:cNvSpPr txBox="1">
            <a:spLocks/>
          </p:cNvSpPr>
          <p:nvPr/>
        </p:nvSpPr>
        <p:spPr>
          <a:xfrm>
            <a:off x="0" y="6492875"/>
            <a:ext cx="5867400" cy="365125"/>
          </a:xfrm>
          <a:prstGeom prst="rect">
            <a:avLst/>
          </a:prstGeom>
        </p:spPr>
        <p:txBody>
          <a:bodyPr vert="horz" lIns="91440" tIns="45720" rIns="91440" bIns="45720" rtlCol="0" anchor="ctr"/>
          <a:lstStyle>
            <a:defPPr>
              <a:defRPr lang="it-IT"/>
            </a:defPPr>
            <a:lvl1pPr marL="0" algn="l" defTabSz="914400" rtl="0" eaLnBrk="1" latinLnBrk="0" hangingPunct="1">
              <a:defRPr sz="10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IBM CIC </a:t>
            </a:r>
            <a:r>
              <a:rPr lang="en-150"/>
              <a:t>Web Tier Module </a:t>
            </a:r>
            <a:r>
              <a:rPr lang="en-US"/>
              <a:t>/ © 20</a:t>
            </a:r>
            <a:r>
              <a:rPr lang="it-IT"/>
              <a:t>23</a:t>
            </a:r>
            <a:r>
              <a:rPr lang="en-US"/>
              <a:t> IBM Client Innovation Center</a:t>
            </a:r>
            <a:endParaRPr lang="it-IT"/>
          </a:p>
        </p:txBody>
      </p:sp>
      <p:pic>
        <p:nvPicPr>
          <p:cNvPr id="3" name="Picture 2">
            <a:extLst>
              <a:ext uri="{FF2B5EF4-FFF2-40B4-BE49-F238E27FC236}">
                <a16:creationId xmlns:a16="http://schemas.microsoft.com/office/drawing/2014/main" id="{1FDEC74C-8995-2D5C-BEA8-1CF2F649875A}"/>
              </a:ext>
            </a:extLst>
          </p:cNvPr>
          <p:cNvPicPr>
            <a:picLocks noChangeAspect="1"/>
          </p:cNvPicPr>
          <p:nvPr/>
        </p:nvPicPr>
        <p:blipFill>
          <a:blip r:embed="rId2"/>
          <a:stretch>
            <a:fillRect/>
          </a:stretch>
        </p:blipFill>
        <p:spPr>
          <a:xfrm>
            <a:off x="4342690" y="1772313"/>
            <a:ext cx="7011823" cy="4509078"/>
          </a:xfrm>
          <a:prstGeom prst="rect">
            <a:avLst/>
          </a:prstGeom>
        </p:spPr>
      </p:pic>
      <p:sp>
        <p:nvSpPr>
          <p:cNvPr id="12" name="Title 4">
            <a:extLst>
              <a:ext uri="{FF2B5EF4-FFF2-40B4-BE49-F238E27FC236}">
                <a16:creationId xmlns:a16="http://schemas.microsoft.com/office/drawing/2014/main" id="{B841613C-C305-D43C-8E4A-EC4CA4B11220}"/>
              </a:ext>
            </a:extLst>
          </p:cNvPr>
          <p:cNvSpPr>
            <a:spLocks noGrp="1"/>
          </p:cNvSpPr>
          <p:nvPr>
            <p:ph type="title"/>
          </p:nvPr>
        </p:nvSpPr>
        <p:spPr>
          <a:xfrm>
            <a:off x="228600" y="512629"/>
            <a:ext cx="10369513" cy="885253"/>
          </a:xfrm>
        </p:spPr>
        <p:txBody>
          <a:bodyPr vert="horz" lIns="91440" tIns="45720" rIns="91440" bIns="45720" rtlCol="0" anchor="ctr">
            <a:normAutofit/>
          </a:bodyPr>
          <a:lstStyle/>
          <a:p>
            <a:r>
              <a:rPr lang="en-US" dirty="0" err="1">
                <a:solidFill>
                  <a:schemeClr val="accent2"/>
                </a:solidFill>
              </a:rPr>
              <a:t>Proviamo</a:t>
            </a:r>
            <a:r>
              <a:rPr lang="en-US" dirty="0">
                <a:solidFill>
                  <a:schemeClr val="accent2"/>
                </a:solidFill>
              </a:rPr>
              <a:t> con un </a:t>
            </a:r>
            <a:r>
              <a:rPr lang="en-US" dirty="0" err="1">
                <a:solidFill>
                  <a:schemeClr val="accent2"/>
                </a:solidFill>
              </a:rPr>
              <a:t>esempio</a:t>
            </a:r>
            <a:endParaRPr lang="en-US" dirty="0">
              <a:solidFill>
                <a:schemeClr val="accent2"/>
              </a:solidFill>
            </a:endParaRPr>
          </a:p>
        </p:txBody>
      </p:sp>
    </p:spTree>
    <p:extLst>
      <p:ext uri="{BB962C8B-B14F-4D97-AF65-F5344CB8AC3E}">
        <p14:creationId xmlns:p14="http://schemas.microsoft.com/office/powerpoint/2010/main" val="8567125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2D39BF-6E80-4F17-94FB-E5152C64BEAF}"/>
              </a:ext>
            </a:extLst>
          </p:cNvPr>
          <p:cNvSpPr>
            <a:spLocks noGrp="1"/>
          </p:cNvSpPr>
          <p:nvPr>
            <p:ph type="title"/>
          </p:nvPr>
        </p:nvSpPr>
        <p:spPr>
          <a:xfrm>
            <a:off x="228600" y="512629"/>
            <a:ext cx="10369513" cy="885253"/>
          </a:xfrm>
        </p:spPr>
        <p:txBody>
          <a:bodyPr vert="horz" lIns="91440" tIns="45720" rIns="91440" bIns="45720" rtlCol="0" anchor="ctr">
            <a:normAutofit/>
          </a:bodyPr>
          <a:lstStyle/>
          <a:p>
            <a:r>
              <a:rPr lang="en-US" dirty="0">
                <a:solidFill>
                  <a:schemeClr val="accent2"/>
                </a:solidFill>
              </a:rPr>
              <a:t>Come </a:t>
            </a:r>
            <a:r>
              <a:rPr lang="en-US" dirty="0" err="1">
                <a:solidFill>
                  <a:schemeClr val="accent2"/>
                </a:solidFill>
              </a:rPr>
              <a:t>si</a:t>
            </a:r>
            <a:r>
              <a:rPr lang="en-US" dirty="0">
                <a:solidFill>
                  <a:schemeClr val="accent2"/>
                </a:solidFill>
              </a:rPr>
              <a:t> scrive un </a:t>
            </a:r>
            <a:r>
              <a:rPr lang="en-US" dirty="0" err="1">
                <a:solidFill>
                  <a:schemeClr val="accent2"/>
                </a:solidFill>
              </a:rPr>
              <a:t>componente</a:t>
            </a:r>
            <a:r>
              <a:rPr lang="en-US" dirty="0">
                <a:solidFill>
                  <a:schemeClr val="accent2"/>
                </a:solidFill>
              </a:rPr>
              <a:t> in React?</a:t>
            </a:r>
          </a:p>
        </p:txBody>
      </p:sp>
      <p:sp>
        <p:nvSpPr>
          <p:cNvPr id="6" name="Text Placeholder 5">
            <a:extLst>
              <a:ext uri="{FF2B5EF4-FFF2-40B4-BE49-F238E27FC236}">
                <a16:creationId xmlns:a16="http://schemas.microsoft.com/office/drawing/2014/main" id="{CBDE5A32-B21D-4E38-ACC3-CB7887988876}"/>
              </a:ext>
            </a:extLst>
          </p:cNvPr>
          <p:cNvSpPr>
            <a:spLocks noGrp="1"/>
          </p:cNvSpPr>
          <p:nvPr>
            <p:ph type="body" sz="quarter" idx="13"/>
          </p:nvPr>
        </p:nvSpPr>
        <p:spPr/>
        <p:txBody>
          <a:bodyPr vert="horz" lIns="91440" tIns="45720" rIns="91440" bIns="45720" rtlCol="0" anchor="t">
            <a:noAutofit/>
          </a:bodyPr>
          <a:lstStyle/>
          <a:p>
            <a:r>
              <a:rPr lang="en-US"/>
              <a:t>Day 1 – </a:t>
            </a:r>
            <a:r>
              <a:rPr lang="en-US" err="1"/>
              <a:t>Pensare</a:t>
            </a:r>
            <a:r>
              <a:rPr lang="en-US"/>
              <a:t> a </a:t>
            </a:r>
            <a:r>
              <a:rPr lang="en-US" err="1"/>
              <a:t>componenti</a:t>
            </a:r>
            <a:endParaRPr lang="en-US"/>
          </a:p>
        </p:txBody>
      </p:sp>
      <p:sp>
        <p:nvSpPr>
          <p:cNvPr id="7" name="Text Placeholder 6">
            <a:extLst>
              <a:ext uri="{FF2B5EF4-FFF2-40B4-BE49-F238E27FC236}">
                <a16:creationId xmlns:a16="http://schemas.microsoft.com/office/drawing/2014/main" id="{FFF0D19A-E495-4769-9480-A895CF339435}"/>
              </a:ext>
            </a:extLst>
          </p:cNvPr>
          <p:cNvSpPr>
            <a:spLocks noGrp="1"/>
          </p:cNvSpPr>
          <p:nvPr>
            <p:ph type="body" sz="quarter" idx="14"/>
          </p:nvPr>
        </p:nvSpPr>
        <p:spPr>
          <a:xfrm>
            <a:off x="228600" y="1685559"/>
            <a:ext cx="11667744" cy="4320542"/>
          </a:xfrm>
        </p:spPr>
        <p:txBody>
          <a:bodyPr vert="horz" lIns="91440" tIns="45720" rIns="91440" bIns="45720" rtlCol="0" anchor="t">
            <a:noAutofit/>
          </a:bodyPr>
          <a:lstStyle/>
          <a:p>
            <a:r>
              <a:rPr lang="en-US" dirty="0">
                <a:solidFill>
                  <a:srgbClr val="000000"/>
                </a:solidFill>
              </a:rPr>
              <a:t>In React un </a:t>
            </a:r>
            <a:r>
              <a:rPr lang="en-US" dirty="0" err="1">
                <a:solidFill>
                  <a:srgbClr val="000000"/>
                </a:solidFill>
              </a:rPr>
              <a:t>componente</a:t>
            </a:r>
            <a:r>
              <a:rPr lang="en-US" dirty="0">
                <a:solidFill>
                  <a:srgbClr val="000000"/>
                </a:solidFill>
              </a:rPr>
              <a:t> è </a:t>
            </a:r>
            <a:r>
              <a:rPr lang="en-US" dirty="0" err="1">
                <a:solidFill>
                  <a:srgbClr val="000000"/>
                </a:solidFill>
              </a:rPr>
              <a:t>una</a:t>
            </a:r>
            <a:r>
              <a:rPr lang="en-US" dirty="0">
                <a:solidFill>
                  <a:srgbClr val="000000"/>
                </a:solidFill>
              </a:rPr>
              <a:t> </a:t>
            </a:r>
            <a:r>
              <a:rPr lang="en-US" dirty="0" err="1">
                <a:solidFill>
                  <a:srgbClr val="000000"/>
                </a:solidFill>
              </a:rPr>
              <a:t>funzione</a:t>
            </a:r>
            <a:r>
              <a:rPr lang="en-US" dirty="0">
                <a:solidFill>
                  <a:srgbClr val="000000"/>
                </a:solidFill>
              </a:rPr>
              <a:t> pura JavaScript </a:t>
            </a:r>
            <a:r>
              <a:rPr lang="en-US" dirty="0" err="1">
                <a:solidFill>
                  <a:srgbClr val="000000"/>
                </a:solidFill>
              </a:rPr>
              <a:t>che</a:t>
            </a:r>
            <a:r>
              <a:rPr lang="en-US" dirty="0">
                <a:solidFill>
                  <a:srgbClr val="000000"/>
                </a:solidFill>
              </a:rPr>
              <a:t> </a:t>
            </a:r>
            <a:r>
              <a:rPr lang="en-US" dirty="0" err="1">
                <a:solidFill>
                  <a:srgbClr val="000000"/>
                </a:solidFill>
              </a:rPr>
              <a:t>renderizza</a:t>
            </a:r>
            <a:r>
              <a:rPr lang="en-US" dirty="0">
                <a:solidFill>
                  <a:srgbClr val="000000"/>
                </a:solidFill>
              </a:rPr>
              <a:t> un </a:t>
            </a:r>
            <a:r>
              <a:rPr lang="en-US" dirty="0" err="1">
                <a:solidFill>
                  <a:srgbClr val="000000"/>
                </a:solidFill>
              </a:rPr>
              <a:t>elemento</a:t>
            </a:r>
            <a:r>
              <a:rPr lang="en-US" dirty="0">
                <a:solidFill>
                  <a:srgbClr val="000000"/>
                </a:solidFill>
              </a:rPr>
              <a:t> React (JSX).</a:t>
            </a:r>
          </a:p>
          <a:p>
            <a:endParaRPr lang="en-US" dirty="0">
              <a:solidFill>
                <a:srgbClr val="000000"/>
              </a:solidFill>
            </a:endParaRPr>
          </a:p>
          <a:p>
            <a:endParaRPr lang="en-US" dirty="0">
              <a:solidFill>
                <a:srgbClr val="000000"/>
              </a:solidFill>
            </a:endParaRPr>
          </a:p>
          <a:p>
            <a:endParaRPr lang="en-US" dirty="0">
              <a:solidFill>
                <a:srgbClr val="000000"/>
              </a:solidFill>
            </a:endParaRPr>
          </a:p>
          <a:p>
            <a:endParaRPr lang="en-US" dirty="0">
              <a:solidFill>
                <a:srgbClr val="000000"/>
              </a:solidFill>
            </a:endParaRPr>
          </a:p>
          <a:p>
            <a:endParaRPr lang="en-US" dirty="0">
              <a:solidFill>
                <a:srgbClr val="000000"/>
              </a:solidFill>
            </a:endParaRPr>
          </a:p>
          <a:p>
            <a:endParaRPr lang="en-US" dirty="0">
              <a:solidFill>
                <a:srgbClr val="000000"/>
              </a:solidFill>
            </a:endParaRPr>
          </a:p>
          <a:p>
            <a:endParaRPr lang="en-US" dirty="0">
              <a:solidFill>
                <a:srgbClr val="000000"/>
              </a:solidFill>
            </a:endParaRPr>
          </a:p>
          <a:p>
            <a:endParaRPr lang="en-US" dirty="0">
              <a:solidFill>
                <a:srgbClr val="000000"/>
              </a:solidFill>
            </a:endParaRPr>
          </a:p>
          <a:p>
            <a:r>
              <a:rPr lang="en-US" dirty="0" err="1">
                <a:solidFill>
                  <a:srgbClr val="000000"/>
                </a:solidFill>
              </a:rPr>
              <a:t>Questo</a:t>
            </a:r>
            <a:r>
              <a:rPr lang="en-US" dirty="0">
                <a:solidFill>
                  <a:srgbClr val="000000"/>
                </a:solidFill>
              </a:rPr>
              <a:t> snippet </a:t>
            </a:r>
            <a:r>
              <a:rPr lang="en-US" dirty="0" err="1">
                <a:solidFill>
                  <a:srgbClr val="000000"/>
                </a:solidFill>
              </a:rPr>
              <a:t>mostrato</a:t>
            </a:r>
            <a:r>
              <a:rPr lang="en-US" dirty="0">
                <a:solidFill>
                  <a:srgbClr val="000000"/>
                </a:solidFill>
              </a:rPr>
              <a:t> sopra è un </a:t>
            </a:r>
            <a:r>
              <a:rPr lang="en-US" dirty="0" err="1">
                <a:solidFill>
                  <a:srgbClr val="000000"/>
                </a:solidFill>
              </a:rPr>
              <a:t>esempio</a:t>
            </a:r>
            <a:r>
              <a:rPr lang="en-US" dirty="0">
                <a:solidFill>
                  <a:srgbClr val="000000"/>
                </a:solidFill>
              </a:rPr>
              <a:t> di Functional Component “</a:t>
            </a:r>
            <a:r>
              <a:rPr lang="en-US" dirty="0" err="1">
                <a:solidFill>
                  <a:srgbClr val="000000"/>
                </a:solidFill>
              </a:rPr>
              <a:t>HelloComponent</a:t>
            </a:r>
            <a:r>
              <a:rPr lang="en-US" dirty="0">
                <a:solidFill>
                  <a:srgbClr val="000000"/>
                </a:solidFill>
              </a:rPr>
              <a:t>”.</a:t>
            </a:r>
          </a:p>
          <a:p>
            <a:r>
              <a:rPr lang="en-US" dirty="0">
                <a:solidFill>
                  <a:srgbClr val="000000"/>
                </a:solidFill>
              </a:rPr>
              <a:t>In </a:t>
            </a:r>
            <a:r>
              <a:rPr lang="en-US" dirty="0" err="1">
                <a:solidFill>
                  <a:srgbClr val="000000"/>
                </a:solidFill>
              </a:rPr>
              <a:t>realtà</a:t>
            </a:r>
            <a:r>
              <a:rPr lang="en-US" dirty="0">
                <a:solidFill>
                  <a:srgbClr val="000000"/>
                </a:solidFill>
              </a:rPr>
              <a:t> React </a:t>
            </a:r>
            <a:r>
              <a:rPr lang="en-US" dirty="0" err="1">
                <a:solidFill>
                  <a:srgbClr val="000000"/>
                </a:solidFill>
              </a:rPr>
              <a:t>offre</a:t>
            </a:r>
            <a:r>
              <a:rPr lang="en-US" dirty="0">
                <a:solidFill>
                  <a:srgbClr val="000000"/>
                </a:solidFill>
              </a:rPr>
              <a:t> </a:t>
            </a:r>
            <a:r>
              <a:rPr lang="en-US" dirty="0" err="1">
                <a:solidFill>
                  <a:srgbClr val="000000"/>
                </a:solidFill>
              </a:rPr>
              <a:t>anche</a:t>
            </a:r>
            <a:r>
              <a:rPr lang="en-US" dirty="0">
                <a:solidFill>
                  <a:srgbClr val="000000"/>
                </a:solidFill>
              </a:rPr>
              <a:t> </a:t>
            </a:r>
            <a:r>
              <a:rPr lang="en-US" dirty="0" err="1">
                <a:solidFill>
                  <a:srgbClr val="000000"/>
                </a:solidFill>
              </a:rPr>
              <a:t>un’altra</a:t>
            </a:r>
            <a:r>
              <a:rPr lang="en-US" dirty="0">
                <a:solidFill>
                  <a:srgbClr val="000000"/>
                </a:solidFill>
              </a:rPr>
              <a:t> </a:t>
            </a:r>
            <a:r>
              <a:rPr lang="en-US" dirty="0" err="1">
                <a:solidFill>
                  <a:srgbClr val="000000"/>
                </a:solidFill>
              </a:rPr>
              <a:t>tipologia</a:t>
            </a:r>
            <a:r>
              <a:rPr lang="en-US" dirty="0">
                <a:solidFill>
                  <a:srgbClr val="000000"/>
                </a:solidFill>
              </a:rPr>
              <a:t> di </a:t>
            </a:r>
            <a:r>
              <a:rPr lang="en-US" dirty="0" err="1">
                <a:solidFill>
                  <a:srgbClr val="000000"/>
                </a:solidFill>
              </a:rPr>
              <a:t>componenti</a:t>
            </a:r>
            <a:r>
              <a:rPr lang="en-US" dirty="0">
                <a:solidFill>
                  <a:srgbClr val="000000"/>
                </a:solidFill>
              </a:rPr>
              <a:t> (</a:t>
            </a:r>
            <a:r>
              <a:rPr lang="en-US" dirty="0" err="1">
                <a:solidFill>
                  <a:srgbClr val="000000"/>
                </a:solidFill>
              </a:rPr>
              <a:t>ormai</a:t>
            </a:r>
            <a:r>
              <a:rPr lang="en-US" dirty="0">
                <a:solidFill>
                  <a:srgbClr val="000000"/>
                </a:solidFill>
              </a:rPr>
              <a:t> in </a:t>
            </a:r>
            <a:r>
              <a:rPr lang="en-US" dirty="0" err="1">
                <a:solidFill>
                  <a:srgbClr val="000000"/>
                </a:solidFill>
              </a:rPr>
              <a:t>disuso</a:t>
            </a:r>
            <a:r>
              <a:rPr lang="en-US" dirty="0">
                <a:solidFill>
                  <a:srgbClr val="000000"/>
                </a:solidFill>
              </a:rPr>
              <a:t>) </a:t>
            </a:r>
            <a:r>
              <a:rPr lang="en-US" dirty="0" err="1">
                <a:solidFill>
                  <a:srgbClr val="000000"/>
                </a:solidFill>
              </a:rPr>
              <a:t>che</a:t>
            </a:r>
            <a:r>
              <a:rPr lang="en-US" dirty="0">
                <a:solidFill>
                  <a:srgbClr val="000000"/>
                </a:solidFill>
              </a:rPr>
              <a:t> </a:t>
            </a:r>
            <a:r>
              <a:rPr lang="en-US" dirty="0" err="1">
                <a:solidFill>
                  <a:srgbClr val="000000"/>
                </a:solidFill>
              </a:rPr>
              <a:t>sono</a:t>
            </a:r>
            <a:r>
              <a:rPr lang="en-US" dirty="0">
                <a:solidFill>
                  <a:srgbClr val="000000"/>
                </a:solidFill>
              </a:rPr>
              <a:t> </a:t>
            </a:r>
            <a:r>
              <a:rPr lang="en-US" dirty="0" err="1">
                <a:solidFill>
                  <a:srgbClr val="000000"/>
                </a:solidFill>
              </a:rPr>
              <a:t>i</a:t>
            </a:r>
            <a:r>
              <a:rPr lang="en-US" dirty="0">
                <a:solidFill>
                  <a:srgbClr val="000000"/>
                </a:solidFill>
              </a:rPr>
              <a:t> Class Component.</a:t>
            </a:r>
          </a:p>
          <a:p>
            <a:endParaRPr lang="en-US" dirty="0">
              <a:solidFill>
                <a:srgbClr val="000000"/>
              </a:solidFill>
            </a:endParaRPr>
          </a:p>
        </p:txBody>
      </p:sp>
      <p:sp>
        <p:nvSpPr>
          <p:cNvPr id="10" name="Footer Placeholder 2">
            <a:extLst>
              <a:ext uri="{FF2B5EF4-FFF2-40B4-BE49-F238E27FC236}">
                <a16:creationId xmlns:a16="http://schemas.microsoft.com/office/drawing/2014/main" id="{7F0B546C-5020-D455-AB6B-4F979E6DFE90}"/>
              </a:ext>
            </a:extLst>
          </p:cNvPr>
          <p:cNvSpPr txBox="1">
            <a:spLocks/>
          </p:cNvSpPr>
          <p:nvPr/>
        </p:nvSpPr>
        <p:spPr>
          <a:xfrm>
            <a:off x="0" y="6492875"/>
            <a:ext cx="5867400" cy="365125"/>
          </a:xfrm>
          <a:prstGeom prst="rect">
            <a:avLst/>
          </a:prstGeom>
        </p:spPr>
        <p:txBody>
          <a:bodyPr vert="horz" lIns="91440" tIns="45720" rIns="91440" bIns="45720" rtlCol="0" anchor="ctr"/>
          <a:lstStyle>
            <a:defPPr>
              <a:defRPr lang="it-IT"/>
            </a:defPPr>
            <a:lvl1pPr marL="0" algn="l" defTabSz="914400" rtl="0" eaLnBrk="1" latinLnBrk="0" hangingPunct="1">
              <a:defRPr sz="10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IBM CIC </a:t>
            </a:r>
            <a:r>
              <a:rPr lang="en-150"/>
              <a:t>Web Tier Module </a:t>
            </a:r>
            <a:r>
              <a:rPr lang="en-US"/>
              <a:t>/ © 20</a:t>
            </a:r>
            <a:r>
              <a:rPr lang="it-IT"/>
              <a:t>23</a:t>
            </a:r>
            <a:r>
              <a:rPr lang="en-US"/>
              <a:t> IBM Client Innovation Center</a:t>
            </a:r>
            <a:endParaRPr lang="it-IT"/>
          </a:p>
        </p:txBody>
      </p:sp>
      <p:pic>
        <p:nvPicPr>
          <p:cNvPr id="9" name="Immagine 8">
            <a:extLst>
              <a:ext uri="{FF2B5EF4-FFF2-40B4-BE49-F238E27FC236}">
                <a16:creationId xmlns:a16="http://schemas.microsoft.com/office/drawing/2014/main" id="{011B098D-E2E3-944A-85DC-7CD0CA1BA7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80401" y="2286918"/>
            <a:ext cx="5031198" cy="2284164"/>
          </a:xfrm>
          <a:prstGeom prst="rect">
            <a:avLst/>
          </a:prstGeom>
        </p:spPr>
      </p:pic>
    </p:spTree>
    <p:extLst>
      <p:ext uri="{BB962C8B-B14F-4D97-AF65-F5344CB8AC3E}">
        <p14:creationId xmlns:p14="http://schemas.microsoft.com/office/powerpoint/2010/main" val="26572001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2D39BF-6E80-4F17-94FB-E5152C64BEAF}"/>
              </a:ext>
            </a:extLst>
          </p:cNvPr>
          <p:cNvSpPr>
            <a:spLocks noGrp="1"/>
          </p:cNvSpPr>
          <p:nvPr>
            <p:ph type="title"/>
          </p:nvPr>
        </p:nvSpPr>
        <p:spPr>
          <a:xfrm>
            <a:off x="228600" y="517839"/>
            <a:ext cx="10369513" cy="885253"/>
          </a:xfrm>
        </p:spPr>
        <p:txBody>
          <a:bodyPr vert="horz" lIns="91440" tIns="45720" rIns="91440" bIns="45720" rtlCol="0" anchor="ctr">
            <a:normAutofit/>
          </a:bodyPr>
          <a:lstStyle/>
          <a:p>
            <a:r>
              <a:rPr lang="en-US" dirty="0" err="1">
                <a:solidFill>
                  <a:schemeClr val="accent2"/>
                </a:solidFill>
              </a:rPr>
              <a:t>Ciclo</a:t>
            </a:r>
            <a:r>
              <a:rPr lang="en-US" dirty="0">
                <a:solidFill>
                  <a:schemeClr val="accent2"/>
                </a:solidFill>
              </a:rPr>
              <a:t> di vita </a:t>
            </a:r>
            <a:r>
              <a:rPr lang="en-US" dirty="0" err="1">
                <a:solidFill>
                  <a:schemeClr val="accent2"/>
                </a:solidFill>
              </a:rPr>
              <a:t>dei</a:t>
            </a:r>
            <a:r>
              <a:rPr lang="en-US" dirty="0">
                <a:solidFill>
                  <a:schemeClr val="accent2"/>
                </a:solidFill>
              </a:rPr>
              <a:t> </a:t>
            </a:r>
            <a:r>
              <a:rPr lang="en-US" dirty="0" err="1">
                <a:solidFill>
                  <a:schemeClr val="accent2"/>
                </a:solidFill>
              </a:rPr>
              <a:t>componenti</a:t>
            </a:r>
            <a:endParaRPr lang="en-US" dirty="0">
              <a:solidFill>
                <a:schemeClr val="accent2"/>
              </a:solidFill>
            </a:endParaRPr>
          </a:p>
        </p:txBody>
      </p:sp>
      <p:sp>
        <p:nvSpPr>
          <p:cNvPr id="6" name="Text Placeholder 5">
            <a:extLst>
              <a:ext uri="{FF2B5EF4-FFF2-40B4-BE49-F238E27FC236}">
                <a16:creationId xmlns:a16="http://schemas.microsoft.com/office/drawing/2014/main" id="{CBDE5A32-B21D-4E38-ACC3-CB7887988876}"/>
              </a:ext>
            </a:extLst>
          </p:cNvPr>
          <p:cNvSpPr>
            <a:spLocks noGrp="1"/>
          </p:cNvSpPr>
          <p:nvPr>
            <p:ph type="body" sz="quarter" idx="13"/>
          </p:nvPr>
        </p:nvSpPr>
        <p:spPr/>
        <p:txBody>
          <a:bodyPr vert="horz" lIns="91440" tIns="45720" rIns="91440" bIns="45720" rtlCol="0" anchor="t">
            <a:noAutofit/>
          </a:bodyPr>
          <a:lstStyle/>
          <a:p>
            <a:r>
              <a:rPr lang="en-US"/>
              <a:t>Day 1 – </a:t>
            </a:r>
            <a:r>
              <a:rPr lang="en-US" err="1"/>
              <a:t>Pensare</a:t>
            </a:r>
            <a:r>
              <a:rPr lang="en-US"/>
              <a:t> a </a:t>
            </a:r>
            <a:r>
              <a:rPr lang="en-US" err="1"/>
              <a:t>componenti</a:t>
            </a:r>
            <a:endParaRPr lang="en-US"/>
          </a:p>
        </p:txBody>
      </p:sp>
      <p:sp>
        <p:nvSpPr>
          <p:cNvPr id="7" name="Text Placeholder 6">
            <a:extLst>
              <a:ext uri="{FF2B5EF4-FFF2-40B4-BE49-F238E27FC236}">
                <a16:creationId xmlns:a16="http://schemas.microsoft.com/office/drawing/2014/main" id="{FFF0D19A-E495-4769-9480-A895CF339435}"/>
              </a:ext>
            </a:extLst>
          </p:cNvPr>
          <p:cNvSpPr>
            <a:spLocks noGrp="1"/>
          </p:cNvSpPr>
          <p:nvPr>
            <p:ph type="body" sz="quarter" idx="14"/>
          </p:nvPr>
        </p:nvSpPr>
        <p:spPr>
          <a:xfrm>
            <a:off x="238874" y="2100557"/>
            <a:ext cx="4974996" cy="3969350"/>
          </a:xfrm>
        </p:spPr>
        <p:txBody>
          <a:bodyPr vert="horz" lIns="91440" tIns="45720" rIns="91440" bIns="45720" rtlCol="0" anchor="t">
            <a:noAutofit/>
          </a:bodyPr>
          <a:lstStyle/>
          <a:p>
            <a:r>
              <a:rPr lang="en-US" dirty="0" err="1">
                <a:solidFill>
                  <a:srgbClr val="000000"/>
                </a:solidFill>
              </a:rPr>
              <a:t>Ogni</a:t>
            </a:r>
            <a:r>
              <a:rPr lang="en-US" dirty="0">
                <a:solidFill>
                  <a:srgbClr val="000000"/>
                </a:solidFill>
              </a:rPr>
              <a:t> </a:t>
            </a:r>
            <a:r>
              <a:rPr lang="en-US" dirty="0" err="1">
                <a:solidFill>
                  <a:srgbClr val="000000"/>
                </a:solidFill>
              </a:rPr>
              <a:t>componente</a:t>
            </a:r>
            <a:r>
              <a:rPr lang="en-US" dirty="0">
                <a:solidFill>
                  <a:srgbClr val="000000"/>
                </a:solidFill>
              </a:rPr>
              <a:t> in React segue un </a:t>
            </a:r>
            <a:r>
              <a:rPr lang="en-US" dirty="0" err="1">
                <a:solidFill>
                  <a:srgbClr val="000000"/>
                </a:solidFill>
              </a:rPr>
              <a:t>ciclo</a:t>
            </a:r>
            <a:r>
              <a:rPr lang="en-US" dirty="0">
                <a:solidFill>
                  <a:srgbClr val="000000"/>
                </a:solidFill>
              </a:rPr>
              <a:t> di vita.</a:t>
            </a:r>
          </a:p>
          <a:p>
            <a:r>
              <a:rPr lang="en-US" dirty="0">
                <a:solidFill>
                  <a:srgbClr val="000000"/>
                </a:solidFill>
              </a:rPr>
              <a:t>In </a:t>
            </a:r>
            <a:r>
              <a:rPr lang="en-US" dirty="0" err="1">
                <a:solidFill>
                  <a:srgbClr val="000000"/>
                </a:solidFill>
              </a:rPr>
              <a:t>particolare</a:t>
            </a:r>
            <a:r>
              <a:rPr lang="en-US" dirty="0">
                <a:solidFill>
                  <a:srgbClr val="000000"/>
                </a:solidFill>
              </a:rPr>
              <a:t> </a:t>
            </a:r>
            <a:r>
              <a:rPr lang="en-US" dirty="0" err="1">
                <a:solidFill>
                  <a:srgbClr val="000000"/>
                </a:solidFill>
              </a:rPr>
              <a:t>distinguiamo</a:t>
            </a:r>
            <a:r>
              <a:rPr lang="en-US" dirty="0">
                <a:solidFill>
                  <a:srgbClr val="000000"/>
                </a:solidFill>
              </a:rPr>
              <a:t> </a:t>
            </a:r>
            <a:r>
              <a:rPr lang="en-US" dirty="0" err="1">
                <a:solidFill>
                  <a:srgbClr val="000000"/>
                </a:solidFill>
              </a:rPr>
              <a:t>tre</a:t>
            </a:r>
            <a:r>
              <a:rPr lang="en-US" dirty="0">
                <a:solidFill>
                  <a:srgbClr val="000000"/>
                </a:solidFill>
              </a:rPr>
              <a:t> </a:t>
            </a:r>
            <a:r>
              <a:rPr lang="en-US" dirty="0" err="1">
                <a:solidFill>
                  <a:srgbClr val="000000"/>
                </a:solidFill>
              </a:rPr>
              <a:t>fasi</a:t>
            </a:r>
            <a:r>
              <a:rPr lang="en-US" dirty="0">
                <a:solidFill>
                  <a:srgbClr val="000000"/>
                </a:solidFill>
              </a:rPr>
              <a:t> </a:t>
            </a:r>
            <a:r>
              <a:rPr lang="en-US" dirty="0" err="1">
                <a:solidFill>
                  <a:srgbClr val="000000"/>
                </a:solidFill>
              </a:rPr>
              <a:t>principali</a:t>
            </a:r>
            <a:r>
              <a:rPr lang="en-US" dirty="0">
                <a:solidFill>
                  <a:srgbClr val="000000"/>
                </a:solidFill>
              </a:rPr>
              <a:t>:</a:t>
            </a:r>
          </a:p>
          <a:p>
            <a:endParaRPr lang="en-US" dirty="0">
              <a:solidFill>
                <a:srgbClr val="000000"/>
              </a:solidFill>
            </a:endParaRPr>
          </a:p>
          <a:p>
            <a:r>
              <a:rPr lang="en-US" dirty="0">
                <a:solidFill>
                  <a:srgbClr val="000000"/>
                </a:solidFill>
              </a:rPr>
              <a:t>- </a:t>
            </a:r>
            <a:r>
              <a:rPr lang="en-US" dirty="0" err="1">
                <a:solidFill>
                  <a:srgbClr val="000000"/>
                </a:solidFill>
              </a:rPr>
              <a:t>Fase</a:t>
            </a:r>
            <a:r>
              <a:rPr lang="en-US" dirty="0">
                <a:solidFill>
                  <a:srgbClr val="000000"/>
                </a:solidFill>
              </a:rPr>
              <a:t> di Mounting;</a:t>
            </a:r>
          </a:p>
          <a:p>
            <a:r>
              <a:rPr lang="en-US" dirty="0">
                <a:solidFill>
                  <a:srgbClr val="000000"/>
                </a:solidFill>
              </a:rPr>
              <a:t>- </a:t>
            </a:r>
            <a:r>
              <a:rPr lang="en-US" dirty="0" err="1">
                <a:solidFill>
                  <a:srgbClr val="000000"/>
                </a:solidFill>
              </a:rPr>
              <a:t>Fase</a:t>
            </a:r>
            <a:r>
              <a:rPr lang="en-US" dirty="0">
                <a:solidFill>
                  <a:srgbClr val="000000"/>
                </a:solidFill>
              </a:rPr>
              <a:t> di Updating;</a:t>
            </a:r>
          </a:p>
          <a:p>
            <a:r>
              <a:rPr lang="en-US" dirty="0">
                <a:solidFill>
                  <a:srgbClr val="000000"/>
                </a:solidFill>
              </a:rPr>
              <a:t>- </a:t>
            </a:r>
            <a:r>
              <a:rPr lang="en-US" dirty="0" err="1">
                <a:solidFill>
                  <a:srgbClr val="000000"/>
                </a:solidFill>
              </a:rPr>
              <a:t>Fase</a:t>
            </a:r>
            <a:r>
              <a:rPr lang="en-US" dirty="0">
                <a:solidFill>
                  <a:srgbClr val="000000"/>
                </a:solidFill>
              </a:rPr>
              <a:t> di Unmounting.</a:t>
            </a:r>
          </a:p>
          <a:p>
            <a:endParaRPr lang="en-US" dirty="0">
              <a:solidFill>
                <a:srgbClr val="000000"/>
              </a:solidFill>
            </a:endParaRPr>
          </a:p>
        </p:txBody>
      </p:sp>
      <p:sp>
        <p:nvSpPr>
          <p:cNvPr id="10" name="Footer Placeholder 2">
            <a:extLst>
              <a:ext uri="{FF2B5EF4-FFF2-40B4-BE49-F238E27FC236}">
                <a16:creationId xmlns:a16="http://schemas.microsoft.com/office/drawing/2014/main" id="{7F0B546C-5020-D455-AB6B-4F979E6DFE90}"/>
              </a:ext>
            </a:extLst>
          </p:cNvPr>
          <p:cNvSpPr txBox="1">
            <a:spLocks/>
          </p:cNvSpPr>
          <p:nvPr/>
        </p:nvSpPr>
        <p:spPr>
          <a:xfrm>
            <a:off x="0" y="6492875"/>
            <a:ext cx="5867400" cy="365125"/>
          </a:xfrm>
          <a:prstGeom prst="rect">
            <a:avLst/>
          </a:prstGeom>
        </p:spPr>
        <p:txBody>
          <a:bodyPr vert="horz" lIns="91440" tIns="45720" rIns="91440" bIns="45720" rtlCol="0" anchor="ctr"/>
          <a:lstStyle>
            <a:defPPr>
              <a:defRPr lang="it-IT"/>
            </a:defPPr>
            <a:lvl1pPr marL="0" algn="l" defTabSz="914400" rtl="0" eaLnBrk="1" latinLnBrk="0" hangingPunct="1">
              <a:defRPr sz="10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IBM CIC </a:t>
            </a:r>
            <a:r>
              <a:rPr lang="en-150"/>
              <a:t>Web Tier Module </a:t>
            </a:r>
            <a:r>
              <a:rPr lang="en-US"/>
              <a:t>/ © 20</a:t>
            </a:r>
            <a:r>
              <a:rPr lang="it-IT"/>
              <a:t>23</a:t>
            </a:r>
            <a:r>
              <a:rPr lang="en-US"/>
              <a:t> IBM Client Innovation Center</a:t>
            </a:r>
            <a:endParaRPr lang="it-IT"/>
          </a:p>
        </p:txBody>
      </p:sp>
      <p:pic>
        <p:nvPicPr>
          <p:cNvPr id="3" name="Picture 2" descr="A blue circle with a blue circle with a blue circle with a blue circle with white circles and a blue circle with white circles and a blue circle with a blue circle with white circles and red dots&#10;&#10;Description automatically generated">
            <a:extLst>
              <a:ext uri="{FF2B5EF4-FFF2-40B4-BE49-F238E27FC236}">
                <a16:creationId xmlns:a16="http://schemas.microsoft.com/office/drawing/2014/main" id="{27AFF6FB-7B23-CBE9-A04E-8E7F2CF790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28579" y="1915625"/>
            <a:ext cx="5867400" cy="3207512"/>
          </a:xfrm>
          <a:prstGeom prst="rect">
            <a:avLst/>
          </a:prstGeom>
        </p:spPr>
      </p:pic>
    </p:spTree>
    <p:extLst>
      <p:ext uri="{BB962C8B-B14F-4D97-AF65-F5344CB8AC3E}">
        <p14:creationId xmlns:p14="http://schemas.microsoft.com/office/powerpoint/2010/main" val="21044461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2D39BF-6E80-4F17-94FB-E5152C64BEAF}"/>
              </a:ext>
            </a:extLst>
          </p:cNvPr>
          <p:cNvSpPr>
            <a:spLocks noGrp="1"/>
          </p:cNvSpPr>
          <p:nvPr>
            <p:ph type="title"/>
          </p:nvPr>
        </p:nvSpPr>
        <p:spPr>
          <a:xfrm>
            <a:off x="228600" y="517838"/>
            <a:ext cx="10369513" cy="885253"/>
          </a:xfrm>
        </p:spPr>
        <p:txBody>
          <a:bodyPr vert="horz" lIns="91440" tIns="45720" rIns="91440" bIns="45720" rtlCol="0" anchor="ctr">
            <a:normAutofit/>
          </a:bodyPr>
          <a:lstStyle/>
          <a:p>
            <a:r>
              <a:rPr lang="en-US" dirty="0">
                <a:solidFill>
                  <a:schemeClr val="accent2"/>
                </a:solidFill>
              </a:rPr>
              <a:t>Props e State</a:t>
            </a:r>
          </a:p>
        </p:txBody>
      </p:sp>
      <p:sp>
        <p:nvSpPr>
          <p:cNvPr id="6" name="Text Placeholder 5">
            <a:extLst>
              <a:ext uri="{FF2B5EF4-FFF2-40B4-BE49-F238E27FC236}">
                <a16:creationId xmlns:a16="http://schemas.microsoft.com/office/drawing/2014/main" id="{CBDE5A32-B21D-4E38-ACC3-CB7887988876}"/>
              </a:ext>
            </a:extLst>
          </p:cNvPr>
          <p:cNvSpPr>
            <a:spLocks noGrp="1"/>
          </p:cNvSpPr>
          <p:nvPr>
            <p:ph type="body" sz="quarter" idx="13"/>
          </p:nvPr>
        </p:nvSpPr>
        <p:spPr/>
        <p:txBody>
          <a:bodyPr vert="horz" lIns="91440" tIns="45720" rIns="91440" bIns="45720" rtlCol="0" anchor="t">
            <a:noAutofit/>
          </a:bodyPr>
          <a:lstStyle/>
          <a:p>
            <a:r>
              <a:rPr lang="en-US"/>
              <a:t>Day 1 – </a:t>
            </a:r>
            <a:r>
              <a:rPr lang="en-US" err="1"/>
              <a:t>Pensare</a:t>
            </a:r>
            <a:r>
              <a:rPr lang="en-US"/>
              <a:t> a </a:t>
            </a:r>
            <a:r>
              <a:rPr lang="en-US" err="1"/>
              <a:t>componenti</a:t>
            </a:r>
            <a:endParaRPr lang="en-US"/>
          </a:p>
        </p:txBody>
      </p:sp>
      <p:sp>
        <p:nvSpPr>
          <p:cNvPr id="7" name="Text Placeholder 6">
            <a:extLst>
              <a:ext uri="{FF2B5EF4-FFF2-40B4-BE49-F238E27FC236}">
                <a16:creationId xmlns:a16="http://schemas.microsoft.com/office/drawing/2014/main" id="{FFF0D19A-E495-4769-9480-A895CF339435}"/>
              </a:ext>
            </a:extLst>
          </p:cNvPr>
          <p:cNvSpPr>
            <a:spLocks noGrp="1"/>
          </p:cNvSpPr>
          <p:nvPr>
            <p:ph type="body" sz="quarter" idx="14"/>
          </p:nvPr>
        </p:nvSpPr>
        <p:spPr>
          <a:xfrm>
            <a:off x="228600" y="1725171"/>
            <a:ext cx="11420856" cy="885253"/>
          </a:xfrm>
        </p:spPr>
        <p:txBody>
          <a:bodyPr vert="horz" lIns="91440" tIns="45720" rIns="91440" bIns="45720" rtlCol="0" anchor="t">
            <a:noAutofit/>
          </a:bodyPr>
          <a:lstStyle/>
          <a:p>
            <a:r>
              <a:rPr lang="en-US" dirty="0">
                <a:solidFill>
                  <a:srgbClr val="000000"/>
                </a:solidFill>
              </a:rPr>
              <a:t>Props e State </a:t>
            </a:r>
            <a:r>
              <a:rPr lang="en-US" dirty="0" err="1">
                <a:solidFill>
                  <a:srgbClr val="000000"/>
                </a:solidFill>
              </a:rPr>
              <a:t>sono</a:t>
            </a:r>
            <a:r>
              <a:rPr lang="en-US" dirty="0">
                <a:solidFill>
                  <a:srgbClr val="000000"/>
                </a:solidFill>
              </a:rPr>
              <a:t> due </a:t>
            </a:r>
            <a:r>
              <a:rPr lang="en-US" dirty="0" err="1">
                <a:solidFill>
                  <a:srgbClr val="000000"/>
                </a:solidFill>
              </a:rPr>
              <a:t>oggetti</a:t>
            </a:r>
            <a:r>
              <a:rPr lang="en-US" dirty="0">
                <a:solidFill>
                  <a:srgbClr val="000000"/>
                </a:solidFill>
              </a:rPr>
              <a:t> JavaScript </a:t>
            </a:r>
            <a:r>
              <a:rPr lang="en-US" dirty="0" err="1">
                <a:solidFill>
                  <a:srgbClr val="000000"/>
                </a:solidFill>
              </a:rPr>
              <a:t>che</a:t>
            </a:r>
            <a:r>
              <a:rPr lang="en-US" dirty="0">
                <a:solidFill>
                  <a:srgbClr val="000000"/>
                </a:solidFill>
              </a:rPr>
              <a:t> </a:t>
            </a:r>
            <a:r>
              <a:rPr lang="en-US" dirty="0" err="1">
                <a:solidFill>
                  <a:srgbClr val="000000"/>
                </a:solidFill>
              </a:rPr>
              <a:t>caratterizzano</a:t>
            </a:r>
            <a:r>
              <a:rPr lang="en-US" dirty="0">
                <a:solidFill>
                  <a:srgbClr val="000000"/>
                </a:solidFill>
              </a:rPr>
              <a:t> un </a:t>
            </a:r>
            <a:r>
              <a:rPr lang="en-US" dirty="0" err="1">
                <a:solidFill>
                  <a:srgbClr val="000000"/>
                </a:solidFill>
              </a:rPr>
              <a:t>componente</a:t>
            </a:r>
            <a:r>
              <a:rPr lang="en-US" dirty="0">
                <a:solidFill>
                  <a:srgbClr val="000000"/>
                </a:solidFill>
              </a:rPr>
              <a:t> React e </a:t>
            </a:r>
            <a:r>
              <a:rPr lang="en-US" dirty="0" err="1">
                <a:solidFill>
                  <a:srgbClr val="000000"/>
                </a:solidFill>
              </a:rPr>
              <a:t>che</a:t>
            </a:r>
            <a:r>
              <a:rPr lang="en-US" dirty="0">
                <a:solidFill>
                  <a:srgbClr val="000000"/>
                </a:solidFill>
              </a:rPr>
              <a:t> </a:t>
            </a:r>
            <a:r>
              <a:rPr lang="en-US" dirty="0" err="1">
                <a:solidFill>
                  <a:srgbClr val="000000"/>
                </a:solidFill>
              </a:rPr>
              <a:t>influenzano</a:t>
            </a:r>
            <a:r>
              <a:rPr lang="en-US" dirty="0">
                <a:solidFill>
                  <a:srgbClr val="000000"/>
                </a:solidFill>
              </a:rPr>
              <a:t> la </a:t>
            </a:r>
            <a:r>
              <a:rPr lang="en-US" dirty="0" err="1">
                <a:solidFill>
                  <a:srgbClr val="000000"/>
                </a:solidFill>
              </a:rPr>
              <a:t>renderizzazione</a:t>
            </a:r>
            <a:r>
              <a:rPr lang="en-US" dirty="0">
                <a:solidFill>
                  <a:srgbClr val="000000"/>
                </a:solidFill>
              </a:rPr>
              <a:t> di </a:t>
            </a:r>
            <a:r>
              <a:rPr lang="en-US" dirty="0" err="1">
                <a:solidFill>
                  <a:srgbClr val="000000"/>
                </a:solidFill>
              </a:rPr>
              <a:t>quest’ultimo</a:t>
            </a:r>
            <a:r>
              <a:rPr lang="en-US" dirty="0">
                <a:solidFill>
                  <a:srgbClr val="000000"/>
                </a:solidFill>
              </a:rPr>
              <a:t> </a:t>
            </a:r>
            <a:r>
              <a:rPr lang="en-US" dirty="0" err="1">
                <a:solidFill>
                  <a:srgbClr val="000000"/>
                </a:solidFill>
              </a:rPr>
              <a:t>all’interno</a:t>
            </a:r>
            <a:r>
              <a:rPr lang="en-US" dirty="0">
                <a:solidFill>
                  <a:srgbClr val="000000"/>
                </a:solidFill>
              </a:rPr>
              <a:t> del DOM.</a:t>
            </a:r>
          </a:p>
          <a:p>
            <a:r>
              <a:rPr lang="en-US" dirty="0">
                <a:solidFill>
                  <a:srgbClr val="000000"/>
                </a:solidFill>
              </a:rPr>
              <a:t>La </a:t>
            </a:r>
            <a:r>
              <a:rPr lang="en-US" dirty="0" err="1">
                <a:solidFill>
                  <a:srgbClr val="000000"/>
                </a:solidFill>
              </a:rPr>
              <a:t>differenza</a:t>
            </a:r>
            <a:r>
              <a:rPr lang="en-US" dirty="0">
                <a:solidFill>
                  <a:srgbClr val="000000"/>
                </a:solidFill>
              </a:rPr>
              <a:t> </a:t>
            </a:r>
            <a:r>
              <a:rPr lang="en-US" dirty="0" err="1">
                <a:solidFill>
                  <a:srgbClr val="000000"/>
                </a:solidFill>
              </a:rPr>
              <a:t>tra</a:t>
            </a:r>
            <a:r>
              <a:rPr lang="en-US" dirty="0">
                <a:solidFill>
                  <a:srgbClr val="000000"/>
                </a:solidFill>
              </a:rPr>
              <a:t> props e state è:</a:t>
            </a:r>
          </a:p>
        </p:txBody>
      </p:sp>
      <p:sp>
        <p:nvSpPr>
          <p:cNvPr id="10" name="Footer Placeholder 2">
            <a:extLst>
              <a:ext uri="{FF2B5EF4-FFF2-40B4-BE49-F238E27FC236}">
                <a16:creationId xmlns:a16="http://schemas.microsoft.com/office/drawing/2014/main" id="{7F0B546C-5020-D455-AB6B-4F979E6DFE90}"/>
              </a:ext>
            </a:extLst>
          </p:cNvPr>
          <p:cNvSpPr txBox="1">
            <a:spLocks/>
          </p:cNvSpPr>
          <p:nvPr/>
        </p:nvSpPr>
        <p:spPr>
          <a:xfrm>
            <a:off x="0" y="6492875"/>
            <a:ext cx="5867400" cy="365125"/>
          </a:xfrm>
          <a:prstGeom prst="rect">
            <a:avLst/>
          </a:prstGeom>
        </p:spPr>
        <p:txBody>
          <a:bodyPr vert="horz" lIns="91440" tIns="45720" rIns="91440" bIns="45720" rtlCol="0" anchor="ctr"/>
          <a:lstStyle>
            <a:defPPr>
              <a:defRPr lang="it-IT"/>
            </a:defPPr>
            <a:lvl1pPr marL="0" algn="l" defTabSz="914400" rtl="0" eaLnBrk="1" latinLnBrk="0" hangingPunct="1">
              <a:defRPr sz="10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IBM CIC </a:t>
            </a:r>
            <a:r>
              <a:rPr lang="en-150"/>
              <a:t>Web Tier Module </a:t>
            </a:r>
            <a:r>
              <a:rPr lang="en-US"/>
              <a:t>/ © 20</a:t>
            </a:r>
            <a:r>
              <a:rPr lang="it-IT"/>
              <a:t>23</a:t>
            </a:r>
            <a:r>
              <a:rPr lang="en-US"/>
              <a:t> IBM Client Innovation Center</a:t>
            </a:r>
            <a:endParaRPr lang="it-IT"/>
          </a:p>
        </p:txBody>
      </p:sp>
      <p:pic>
        <p:nvPicPr>
          <p:cNvPr id="8" name="Immagine 7">
            <a:extLst>
              <a:ext uri="{FF2B5EF4-FFF2-40B4-BE49-F238E27FC236}">
                <a16:creationId xmlns:a16="http://schemas.microsoft.com/office/drawing/2014/main" id="{2BA61AFE-3C4F-6C4A-A181-EAC4BEF72D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8917" y="3752165"/>
            <a:ext cx="4409566" cy="2001943"/>
          </a:xfrm>
          <a:prstGeom prst="rect">
            <a:avLst/>
          </a:prstGeom>
        </p:spPr>
      </p:pic>
      <p:pic>
        <p:nvPicPr>
          <p:cNvPr id="3" name="Immagine 2">
            <a:extLst>
              <a:ext uri="{FF2B5EF4-FFF2-40B4-BE49-F238E27FC236}">
                <a16:creationId xmlns:a16="http://schemas.microsoft.com/office/drawing/2014/main" id="{BEF7898E-0E19-4446-8532-65427744E89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26663" y="3752165"/>
            <a:ext cx="3440883" cy="2078294"/>
          </a:xfrm>
          <a:prstGeom prst="rect">
            <a:avLst/>
          </a:prstGeom>
        </p:spPr>
      </p:pic>
      <p:sp>
        <p:nvSpPr>
          <p:cNvPr id="4" name="CasellaDiTesto 3">
            <a:extLst>
              <a:ext uri="{FF2B5EF4-FFF2-40B4-BE49-F238E27FC236}">
                <a16:creationId xmlns:a16="http://schemas.microsoft.com/office/drawing/2014/main" id="{5A086203-CDEA-A94A-AF0A-14CD5170F808}"/>
              </a:ext>
            </a:extLst>
          </p:cNvPr>
          <p:cNvSpPr txBox="1"/>
          <p:nvPr/>
        </p:nvSpPr>
        <p:spPr>
          <a:xfrm>
            <a:off x="437949" y="2828835"/>
            <a:ext cx="5337209" cy="923330"/>
          </a:xfrm>
          <a:prstGeom prst="rect">
            <a:avLst/>
          </a:prstGeom>
          <a:noFill/>
        </p:spPr>
        <p:txBody>
          <a:bodyPr wrap="square" rtlCol="0">
            <a:spAutoFit/>
          </a:bodyPr>
          <a:lstStyle/>
          <a:p>
            <a:r>
              <a:rPr lang="en-US" b="1" dirty="0">
                <a:solidFill>
                  <a:srgbClr val="000000"/>
                </a:solidFill>
              </a:rPr>
              <a:t>Props: </a:t>
            </a:r>
            <a:r>
              <a:rPr lang="it-IT" dirty="0">
                <a:solidFill>
                  <a:srgbClr val="000000"/>
                </a:solidFill>
              </a:rPr>
              <a:t>rappresenta i dati che vengono passati da un componente genitore a un componente figlio. </a:t>
            </a:r>
          </a:p>
          <a:p>
            <a:endParaRPr lang="it-IT" dirty="0"/>
          </a:p>
        </p:txBody>
      </p:sp>
      <p:sp>
        <p:nvSpPr>
          <p:cNvPr id="9" name="Rettangolo 8">
            <a:extLst>
              <a:ext uri="{FF2B5EF4-FFF2-40B4-BE49-F238E27FC236}">
                <a16:creationId xmlns:a16="http://schemas.microsoft.com/office/drawing/2014/main" id="{AA1EDD4E-5E35-CD4D-AB07-242B12944F00}"/>
              </a:ext>
            </a:extLst>
          </p:cNvPr>
          <p:cNvSpPr/>
          <p:nvPr/>
        </p:nvSpPr>
        <p:spPr>
          <a:xfrm>
            <a:off x="6766239" y="2828835"/>
            <a:ext cx="4761732" cy="369332"/>
          </a:xfrm>
          <a:prstGeom prst="rect">
            <a:avLst/>
          </a:prstGeom>
        </p:spPr>
        <p:txBody>
          <a:bodyPr wrap="square">
            <a:spAutoFit/>
          </a:bodyPr>
          <a:lstStyle/>
          <a:p>
            <a:r>
              <a:rPr lang="en-US" b="1" dirty="0">
                <a:solidFill>
                  <a:srgbClr val="000000"/>
                </a:solidFill>
              </a:rPr>
              <a:t>State:</a:t>
            </a:r>
            <a:r>
              <a:rPr lang="en-US" dirty="0">
                <a:solidFill>
                  <a:srgbClr val="000000"/>
                </a:solidFill>
              </a:rPr>
              <a:t> </a:t>
            </a:r>
            <a:r>
              <a:rPr lang="en-US" dirty="0" err="1">
                <a:solidFill>
                  <a:srgbClr val="000000"/>
                </a:solidFill>
              </a:rPr>
              <a:t>gestito</a:t>
            </a:r>
            <a:r>
              <a:rPr lang="en-US" dirty="0">
                <a:solidFill>
                  <a:srgbClr val="000000"/>
                </a:solidFill>
              </a:rPr>
              <a:t> </a:t>
            </a:r>
            <a:r>
              <a:rPr lang="en-US" dirty="0" err="1">
                <a:solidFill>
                  <a:srgbClr val="000000"/>
                </a:solidFill>
              </a:rPr>
              <a:t>internamente</a:t>
            </a:r>
            <a:r>
              <a:rPr lang="en-US" dirty="0">
                <a:solidFill>
                  <a:srgbClr val="000000"/>
                </a:solidFill>
              </a:rPr>
              <a:t> al </a:t>
            </a:r>
            <a:r>
              <a:rPr lang="en-US" dirty="0" err="1">
                <a:solidFill>
                  <a:srgbClr val="000000"/>
                </a:solidFill>
              </a:rPr>
              <a:t>componente</a:t>
            </a:r>
            <a:endParaRPr lang="en-US" dirty="0">
              <a:solidFill>
                <a:srgbClr val="000000"/>
              </a:solidFill>
            </a:endParaRPr>
          </a:p>
        </p:txBody>
      </p:sp>
    </p:spTree>
    <p:extLst>
      <p:ext uri="{BB962C8B-B14F-4D97-AF65-F5344CB8AC3E}">
        <p14:creationId xmlns:p14="http://schemas.microsoft.com/office/powerpoint/2010/main" val="4908280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2D39BF-6E80-4F17-94FB-E5152C64BEAF}"/>
              </a:ext>
            </a:extLst>
          </p:cNvPr>
          <p:cNvSpPr>
            <a:spLocks noGrp="1"/>
          </p:cNvSpPr>
          <p:nvPr>
            <p:ph type="title"/>
          </p:nvPr>
        </p:nvSpPr>
        <p:spPr>
          <a:xfrm>
            <a:off x="228600" y="511461"/>
            <a:ext cx="10369513" cy="885253"/>
          </a:xfrm>
        </p:spPr>
        <p:txBody>
          <a:bodyPr vert="horz" lIns="91440" tIns="45720" rIns="91440" bIns="45720" rtlCol="0" anchor="ctr">
            <a:normAutofit/>
          </a:bodyPr>
          <a:lstStyle/>
          <a:p>
            <a:r>
              <a:rPr lang="en-US" dirty="0">
                <a:solidFill>
                  <a:schemeClr val="accent2"/>
                </a:solidFill>
              </a:rPr>
              <a:t>Come </a:t>
            </a:r>
            <a:r>
              <a:rPr lang="en-US" dirty="0" err="1">
                <a:solidFill>
                  <a:schemeClr val="accent2"/>
                </a:solidFill>
              </a:rPr>
              <a:t>uso</a:t>
            </a:r>
            <a:r>
              <a:rPr lang="en-US" dirty="0">
                <a:solidFill>
                  <a:schemeClr val="accent2"/>
                </a:solidFill>
              </a:rPr>
              <a:t> un </a:t>
            </a:r>
            <a:r>
              <a:rPr lang="en-US" dirty="0" err="1">
                <a:solidFill>
                  <a:schemeClr val="accent2"/>
                </a:solidFill>
              </a:rPr>
              <a:t>componente</a:t>
            </a:r>
            <a:r>
              <a:rPr lang="en-US" dirty="0">
                <a:solidFill>
                  <a:schemeClr val="accent2"/>
                </a:solidFill>
              </a:rPr>
              <a:t> con props</a:t>
            </a:r>
          </a:p>
        </p:txBody>
      </p:sp>
      <p:sp>
        <p:nvSpPr>
          <p:cNvPr id="6" name="Text Placeholder 5">
            <a:extLst>
              <a:ext uri="{FF2B5EF4-FFF2-40B4-BE49-F238E27FC236}">
                <a16:creationId xmlns:a16="http://schemas.microsoft.com/office/drawing/2014/main" id="{CBDE5A32-B21D-4E38-ACC3-CB7887988876}"/>
              </a:ext>
            </a:extLst>
          </p:cNvPr>
          <p:cNvSpPr>
            <a:spLocks noGrp="1"/>
          </p:cNvSpPr>
          <p:nvPr>
            <p:ph type="body" sz="quarter" idx="13"/>
          </p:nvPr>
        </p:nvSpPr>
        <p:spPr/>
        <p:txBody>
          <a:bodyPr vert="horz" lIns="91440" tIns="45720" rIns="91440" bIns="45720" rtlCol="0" anchor="t">
            <a:noAutofit/>
          </a:bodyPr>
          <a:lstStyle/>
          <a:p>
            <a:r>
              <a:rPr lang="en-US"/>
              <a:t>Day 1 – </a:t>
            </a:r>
            <a:r>
              <a:rPr lang="en-US" err="1"/>
              <a:t>Pensare</a:t>
            </a:r>
            <a:r>
              <a:rPr lang="en-US"/>
              <a:t> a </a:t>
            </a:r>
            <a:r>
              <a:rPr lang="en-US" err="1"/>
              <a:t>componenti</a:t>
            </a:r>
            <a:endParaRPr lang="en-US"/>
          </a:p>
        </p:txBody>
      </p:sp>
      <p:sp>
        <p:nvSpPr>
          <p:cNvPr id="7" name="Text Placeholder 6">
            <a:extLst>
              <a:ext uri="{FF2B5EF4-FFF2-40B4-BE49-F238E27FC236}">
                <a16:creationId xmlns:a16="http://schemas.microsoft.com/office/drawing/2014/main" id="{FFF0D19A-E495-4769-9480-A895CF339435}"/>
              </a:ext>
            </a:extLst>
          </p:cNvPr>
          <p:cNvSpPr>
            <a:spLocks noGrp="1"/>
          </p:cNvSpPr>
          <p:nvPr>
            <p:ph type="body" sz="quarter" idx="14"/>
          </p:nvPr>
        </p:nvSpPr>
        <p:spPr>
          <a:xfrm>
            <a:off x="228600" y="1657797"/>
            <a:ext cx="11420856" cy="375386"/>
          </a:xfrm>
        </p:spPr>
        <p:txBody>
          <a:bodyPr vert="horz" lIns="91440" tIns="45720" rIns="91440" bIns="45720" rtlCol="0" anchor="t">
            <a:noAutofit/>
          </a:bodyPr>
          <a:lstStyle/>
          <a:p>
            <a:r>
              <a:rPr lang="en-US" dirty="0" err="1">
                <a:solidFill>
                  <a:srgbClr val="000000"/>
                </a:solidFill>
              </a:rPr>
              <a:t>Soffermiamoci</a:t>
            </a:r>
            <a:r>
              <a:rPr lang="en-US" dirty="0">
                <a:solidFill>
                  <a:srgbClr val="000000"/>
                </a:solidFill>
              </a:rPr>
              <a:t> </a:t>
            </a:r>
            <a:r>
              <a:rPr lang="en-US" dirty="0" err="1">
                <a:solidFill>
                  <a:srgbClr val="000000"/>
                </a:solidFill>
              </a:rPr>
              <a:t>sulle</a:t>
            </a:r>
            <a:r>
              <a:rPr lang="en-US" dirty="0">
                <a:solidFill>
                  <a:srgbClr val="000000"/>
                </a:solidFill>
              </a:rPr>
              <a:t> props. </a:t>
            </a:r>
            <a:r>
              <a:rPr lang="en-US" dirty="0" err="1">
                <a:solidFill>
                  <a:srgbClr val="000000"/>
                </a:solidFill>
              </a:rPr>
              <a:t>Abbiamo</a:t>
            </a:r>
            <a:r>
              <a:rPr lang="en-US" dirty="0">
                <a:solidFill>
                  <a:srgbClr val="000000"/>
                </a:solidFill>
              </a:rPr>
              <a:t> visto un </a:t>
            </a:r>
            <a:r>
              <a:rPr lang="en-US" dirty="0" err="1">
                <a:solidFill>
                  <a:srgbClr val="000000"/>
                </a:solidFill>
              </a:rPr>
              <a:t>componente</a:t>
            </a:r>
            <a:r>
              <a:rPr lang="en-US" dirty="0">
                <a:solidFill>
                  <a:srgbClr val="000000"/>
                </a:solidFill>
              </a:rPr>
              <a:t> </a:t>
            </a:r>
            <a:r>
              <a:rPr lang="en-US" dirty="0" err="1">
                <a:solidFill>
                  <a:srgbClr val="000000"/>
                </a:solidFill>
              </a:rPr>
              <a:t>che</a:t>
            </a:r>
            <a:r>
              <a:rPr lang="en-US" dirty="0">
                <a:solidFill>
                  <a:srgbClr val="000000"/>
                </a:solidFill>
              </a:rPr>
              <a:t> </a:t>
            </a:r>
            <a:r>
              <a:rPr lang="en-US" dirty="0" err="1">
                <a:solidFill>
                  <a:srgbClr val="000000"/>
                </a:solidFill>
              </a:rPr>
              <a:t>accetta</a:t>
            </a:r>
            <a:r>
              <a:rPr lang="en-US" dirty="0">
                <a:solidFill>
                  <a:srgbClr val="000000"/>
                </a:solidFill>
              </a:rPr>
              <a:t> dal padre </a:t>
            </a:r>
            <a:r>
              <a:rPr lang="en-US" dirty="0" err="1">
                <a:solidFill>
                  <a:srgbClr val="000000"/>
                </a:solidFill>
              </a:rPr>
              <a:t>una</a:t>
            </a:r>
            <a:r>
              <a:rPr lang="en-US" dirty="0">
                <a:solidFill>
                  <a:srgbClr val="000000"/>
                </a:solidFill>
              </a:rPr>
              <a:t> prop “name” di input.</a:t>
            </a:r>
          </a:p>
          <a:p>
            <a:endParaRPr lang="en-US" dirty="0">
              <a:solidFill>
                <a:srgbClr val="000000"/>
              </a:solidFill>
            </a:endParaRPr>
          </a:p>
        </p:txBody>
      </p:sp>
      <p:sp>
        <p:nvSpPr>
          <p:cNvPr id="10" name="Footer Placeholder 2">
            <a:extLst>
              <a:ext uri="{FF2B5EF4-FFF2-40B4-BE49-F238E27FC236}">
                <a16:creationId xmlns:a16="http://schemas.microsoft.com/office/drawing/2014/main" id="{7F0B546C-5020-D455-AB6B-4F979E6DFE90}"/>
              </a:ext>
            </a:extLst>
          </p:cNvPr>
          <p:cNvSpPr txBox="1">
            <a:spLocks/>
          </p:cNvSpPr>
          <p:nvPr/>
        </p:nvSpPr>
        <p:spPr>
          <a:xfrm>
            <a:off x="0" y="6492875"/>
            <a:ext cx="5867400" cy="365125"/>
          </a:xfrm>
          <a:prstGeom prst="rect">
            <a:avLst/>
          </a:prstGeom>
        </p:spPr>
        <p:txBody>
          <a:bodyPr vert="horz" lIns="91440" tIns="45720" rIns="91440" bIns="45720" rtlCol="0" anchor="ctr"/>
          <a:lstStyle>
            <a:defPPr>
              <a:defRPr lang="it-IT"/>
            </a:defPPr>
            <a:lvl1pPr marL="0" algn="l" defTabSz="914400" rtl="0" eaLnBrk="1" latinLnBrk="0" hangingPunct="1">
              <a:defRPr sz="10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IBM CIC </a:t>
            </a:r>
            <a:r>
              <a:rPr lang="en-150"/>
              <a:t>Web Tier Module </a:t>
            </a:r>
            <a:r>
              <a:rPr lang="en-US"/>
              <a:t>/ © 20</a:t>
            </a:r>
            <a:r>
              <a:rPr lang="it-IT"/>
              <a:t>23</a:t>
            </a:r>
            <a:r>
              <a:rPr lang="en-US"/>
              <a:t> IBM Client Innovation Center</a:t>
            </a:r>
            <a:endParaRPr lang="it-IT"/>
          </a:p>
        </p:txBody>
      </p:sp>
      <p:pic>
        <p:nvPicPr>
          <p:cNvPr id="8" name="Immagine 7">
            <a:extLst>
              <a:ext uri="{FF2B5EF4-FFF2-40B4-BE49-F238E27FC236}">
                <a16:creationId xmlns:a16="http://schemas.microsoft.com/office/drawing/2014/main" id="{2BA61AFE-3C4F-6C4A-A181-EAC4BEF72D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8594" y="3444513"/>
            <a:ext cx="4310211" cy="1956836"/>
          </a:xfrm>
          <a:prstGeom prst="rect">
            <a:avLst/>
          </a:prstGeom>
        </p:spPr>
      </p:pic>
      <p:sp>
        <p:nvSpPr>
          <p:cNvPr id="11" name="Rettangolo 10">
            <a:extLst>
              <a:ext uri="{FF2B5EF4-FFF2-40B4-BE49-F238E27FC236}">
                <a16:creationId xmlns:a16="http://schemas.microsoft.com/office/drawing/2014/main" id="{B8CAE735-5462-674A-B4B9-1FAF7C8099A9}"/>
              </a:ext>
            </a:extLst>
          </p:cNvPr>
          <p:cNvSpPr/>
          <p:nvPr/>
        </p:nvSpPr>
        <p:spPr>
          <a:xfrm>
            <a:off x="5206429" y="3543691"/>
            <a:ext cx="184731" cy="369332"/>
          </a:xfrm>
          <a:prstGeom prst="rect">
            <a:avLst/>
          </a:prstGeom>
        </p:spPr>
        <p:txBody>
          <a:bodyPr wrap="none">
            <a:spAutoFit/>
          </a:bodyPr>
          <a:lstStyle/>
          <a:p>
            <a:endParaRPr lang="it-IT"/>
          </a:p>
        </p:txBody>
      </p:sp>
      <p:sp>
        <p:nvSpPr>
          <p:cNvPr id="15" name="Text Placeholder 6">
            <a:extLst>
              <a:ext uri="{FF2B5EF4-FFF2-40B4-BE49-F238E27FC236}">
                <a16:creationId xmlns:a16="http://schemas.microsoft.com/office/drawing/2014/main" id="{27049FCC-89A1-3440-888E-BF23932F714D}"/>
              </a:ext>
            </a:extLst>
          </p:cNvPr>
          <p:cNvSpPr txBox="1">
            <a:spLocks/>
          </p:cNvSpPr>
          <p:nvPr/>
        </p:nvSpPr>
        <p:spPr>
          <a:xfrm>
            <a:off x="228600" y="2014116"/>
            <a:ext cx="11420856" cy="576863"/>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rgbClr val="000000"/>
                </a:solidFill>
              </a:rPr>
              <a:t>Il padre (</a:t>
            </a:r>
            <a:r>
              <a:rPr lang="en-US" dirty="0" err="1">
                <a:solidFill>
                  <a:srgbClr val="000000"/>
                </a:solidFill>
              </a:rPr>
              <a:t>nel</a:t>
            </a:r>
            <a:r>
              <a:rPr lang="en-US" dirty="0">
                <a:solidFill>
                  <a:srgbClr val="000000"/>
                </a:solidFill>
              </a:rPr>
              <a:t> nostro </a:t>
            </a:r>
            <a:r>
              <a:rPr lang="en-US" dirty="0" err="1">
                <a:solidFill>
                  <a:srgbClr val="000000"/>
                </a:solidFill>
              </a:rPr>
              <a:t>caso</a:t>
            </a:r>
            <a:r>
              <a:rPr lang="en-US" dirty="0">
                <a:solidFill>
                  <a:srgbClr val="000000"/>
                </a:solidFill>
              </a:rPr>
              <a:t> App.js) </a:t>
            </a:r>
            <a:r>
              <a:rPr lang="en-US" dirty="0" err="1">
                <a:solidFill>
                  <a:srgbClr val="000000"/>
                </a:solidFill>
              </a:rPr>
              <a:t>potrà</a:t>
            </a:r>
            <a:r>
              <a:rPr lang="en-US" dirty="0">
                <a:solidFill>
                  <a:srgbClr val="000000"/>
                </a:solidFill>
              </a:rPr>
              <a:t> </a:t>
            </a:r>
            <a:r>
              <a:rPr lang="en-US" dirty="0" err="1">
                <a:solidFill>
                  <a:srgbClr val="000000"/>
                </a:solidFill>
              </a:rPr>
              <a:t>usare</a:t>
            </a:r>
            <a:r>
              <a:rPr lang="en-US" dirty="0">
                <a:solidFill>
                  <a:srgbClr val="000000"/>
                </a:solidFill>
              </a:rPr>
              <a:t> il </a:t>
            </a:r>
            <a:r>
              <a:rPr lang="en-US" dirty="0" err="1">
                <a:solidFill>
                  <a:srgbClr val="000000"/>
                </a:solidFill>
              </a:rPr>
              <a:t>componente</a:t>
            </a:r>
            <a:r>
              <a:rPr lang="en-US" dirty="0">
                <a:solidFill>
                  <a:srgbClr val="000000"/>
                </a:solidFill>
              </a:rPr>
              <a:t> “</a:t>
            </a:r>
            <a:r>
              <a:rPr lang="en-US" dirty="0" err="1">
                <a:solidFill>
                  <a:srgbClr val="000000"/>
                </a:solidFill>
              </a:rPr>
              <a:t>HelloComponent</a:t>
            </a:r>
            <a:r>
              <a:rPr lang="en-US" dirty="0">
                <a:solidFill>
                  <a:srgbClr val="000000"/>
                </a:solidFill>
              </a:rPr>
              <a:t>”, </a:t>
            </a:r>
            <a:r>
              <a:rPr lang="en-US" dirty="0" err="1">
                <a:solidFill>
                  <a:srgbClr val="000000"/>
                </a:solidFill>
              </a:rPr>
              <a:t>valorizzando</a:t>
            </a:r>
            <a:r>
              <a:rPr lang="en-US" dirty="0">
                <a:solidFill>
                  <a:srgbClr val="000000"/>
                </a:solidFill>
              </a:rPr>
              <a:t> la prop name in </a:t>
            </a:r>
            <a:r>
              <a:rPr lang="en-US" dirty="0" err="1">
                <a:solidFill>
                  <a:srgbClr val="000000"/>
                </a:solidFill>
              </a:rPr>
              <a:t>questo</a:t>
            </a:r>
            <a:r>
              <a:rPr lang="en-US" dirty="0">
                <a:solidFill>
                  <a:srgbClr val="000000"/>
                </a:solidFill>
              </a:rPr>
              <a:t> modo: </a:t>
            </a:r>
          </a:p>
          <a:p>
            <a:endParaRPr lang="en-US" dirty="0">
              <a:solidFill>
                <a:srgbClr val="000000"/>
              </a:solidFill>
            </a:endParaRPr>
          </a:p>
        </p:txBody>
      </p:sp>
      <p:pic>
        <p:nvPicPr>
          <p:cNvPr id="17" name="Immagine 16">
            <a:extLst>
              <a:ext uri="{FF2B5EF4-FFF2-40B4-BE49-F238E27FC236}">
                <a16:creationId xmlns:a16="http://schemas.microsoft.com/office/drawing/2014/main" id="{C5E3311F-3F29-2041-99B5-CADCAB0B914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49148" y="3444513"/>
            <a:ext cx="4094262" cy="2014378"/>
          </a:xfrm>
          <a:prstGeom prst="rect">
            <a:avLst/>
          </a:prstGeom>
        </p:spPr>
      </p:pic>
      <p:sp>
        <p:nvSpPr>
          <p:cNvPr id="18" name="CasellaDiTesto 17">
            <a:extLst>
              <a:ext uri="{FF2B5EF4-FFF2-40B4-BE49-F238E27FC236}">
                <a16:creationId xmlns:a16="http://schemas.microsoft.com/office/drawing/2014/main" id="{92609A69-4FCD-4D45-8D77-ECAF71921FF8}"/>
              </a:ext>
            </a:extLst>
          </p:cNvPr>
          <p:cNvSpPr txBox="1"/>
          <p:nvPr/>
        </p:nvSpPr>
        <p:spPr>
          <a:xfrm>
            <a:off x="1943139" y="2946672"/>
            <a:ext cx="1981120" cy="369332"/>
          </a:xfrm>
          <a:prstGeom prst="rect">
            <a:avLst/>
          </a:prstGeom>
          <a:noFill/>
        </p:spPr>
        <p:txBody>
          <a:bodyPr wrap="none" rtlCol="0">
            <a:spAutoFit/>
          </a:bodyPr>
          <a:lstStyle/>
          <a:p>
            <a:r>
              <a:rPr lang="it-IT" err="1"/>
              <a:t>HelloComponent.js</a:t>
            </a:r>
            <a:endParaRPr lang="it-IT"/>
          </a:p>
        </p:txBody>
      </p:sp>
      <p:sp>
        <p:nvSpPr>
          <p:cNvPr id="19" name="Text Placeholder 6">
            <a:extLst>
              <a:ext uri="{FF2B5EF4-FFF2-40B4-BE49-F238E27FC236}">
                <a16:creationId xmlns:a16="http://schemas.microsoft.com/office/drawing/2014/main" id="{54A798A6-8DF4-2E42-9876-AB1C2D226137}"/>
              </a:ext>
            </a:extLst>
          </p:cNvPr>
          <p:cNvSpPr txBox="1">
            <a:spLocks/>
          </p:cNvSpPr>
          <p:nvPr/>
        </p:nvSpPr>
        <p:spPr>
          <a:xfrm>
            <a:off x="7843005" y="2948327"/>
            <a:ext cx="1106548" cy="375386"/>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err="1">
                <a:solidFill>
                  <a:srgbClr val="000000"/>
                </a:solidFill>
              </a:rPr>
              <a:t>App.js</a:t>
            </a:r>
            <a:endParaRPr lang="en-US">
              <a:solidFill>
                <a:srgbClr val="000000"/>
              </a:solidFill>
            </a:endParaRPr>
          </a:p>
        </p:txBody>
      </p:sp>
    </p:spTree>
    <p:extLst>
      <p:ext uri="{BB962C8B-B14F-4D97-AF65-F5344CB8AC3E}">
        <p14:creationId xmlns:p14="http://schemas.microsoft.com/office/powerpoint/2010/main" val="20808004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0374776B-8458-4B82-982E-64AD3F75DB08}"/>
              </a:ext>
            </a:extLst>
          </p:cNvPr>
          <p:cNvSpPr>
            <a:spLocks noGrp="1"/>
          </p:cNvSpPr>
          <p:nvPr>
            <p:ph type="ftr" sz="quarter" idx="16"/>
          </p:nvPr>
        </p:nvSpPr>
        <p:spPr>
          <a:xfrm>
            <a:off x="1" y="6480175"/>
            <a:ext cx="5867400" cy="365125"/>
          </a:xfrm>
        </p:spPr>
        <p:txBody>
          <a:bodyPr/>
          <a:lstStyle/>
          <a:p>
            <a:r>
              <a:rPr lang="en-US">
                <a:ea typeface="+mn-lt"/>
                <a:cs typeface="+mn-lt"/>
              </a:rPr>
              <a:t>IBM CIC Web Tier Module / © 2023 IBM Client Innovation Center</a:t>
            </a:r>
          </a:p>
        </p:txBody>
      </p:sp>
      <p:sp>
        <p:nvSpPr>
          <p:cNvPr id="7" name="Text Placeholder 6">
            <a:extLst>
              <a:ext uri="{FF2B5EF4-FFF2-40B4-BE49-F238E27FC236}">
                <a16:creationId xmlns:a16="http://schemas.microsoft.com/office/drawing/2014/main" id="{15086145-609F-4C37-6AB2-7F45575EC2F9}"/>
              </a:ext>
            </a:extLst>
          </p:cNvPr>
          <p:cNvSpPr>
            <a:spLocks noGrp="1"/>
          </p:cNvSpPr>
          <p:nvPr>
            <p:ph type="body" sz="quarter" idx="13"/>
          </p:nvPr>
        </p:nvSpPr>
        <p:spPr/>
        <p:txBody>
          <a:bodyPr vert="horz" lIns="91440" tIns="45720" rIns="91440" bIns="45720" rtlCol="0" anchor="t">
            <a:noAutofit/>
          </a:bodyPr>
          <a:lstStyle/>
          <a:p>
            <a:r>
              <a:rPr lang="en-150">
                <a:solidFill>
                  <a:schemeClr val="accent5"/>
                </a:solidFill>
              </a:rPr>
              <a:t>Day </a:t>
            </a:r>
            <a:r>
              <a:rPr lang="en-US">
                <a:solidFill>
                  <a:schemeClr val="accent5"/>
                </a:solidFill>
              </a:rPr>
              <a:t>1</a:t>
            </a:r>
            <a:r>
              <a:rPr lang="en-150">
                <a:solidFill>
                  <a:schemeClr val="accent5"/>
                </a:solidFill>
              </a:rPr>
              <a:t> </a:t>
            </a:r>
            <a:r>
              <a:rPr lang="en-US">
                <a:solidFill>
                  <a:schemeClr val="accent5"/>
                </a:solidFill>
              </a:rPr>
              <a:t>–</a:t>
            </a:r>
            <a:r>
              <a:rPr lang="en-150">
                <a:solidFill>
                  <a:schemeClr val="accent5"/>
                </a:solidFill>
              </a:rPr>
              <a:t> </a:t>
            </a:r>
            <a:r>
              <a:rPr lang="it-IT">
                <a:solidFill>
                  <a:schemeClr val="accent5"/>
                </a:solidFill>
              </a:rPr>
              <a:t>Break</a:t>
            </a:r>
            <a:endParaRPr lang="en-US">
              <a:solidFill>
                <a:schemeClr val="accent5"/>
              </a:solidFill>
            </a:endParaRPr>
          </a:p>
        </p:txBody>
      </p:sp>
      <p:pic>
        <p:nvPicPr>
          <p:cNvPr id="3" name="Immagine 2">
            <a:extLst>
              <a:ext uri="{FF2B5EF4-FFF2-40B4-BE49-F238E27FC236}">
                <a16:creationId xmlns:a16="http://schemas.microsoft.com/office/drawing/2014/main" id="{5728075D-328A-DD44-98A0-3879BB2577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33701" y="2361131"/>
            <a:ext cx="1959811" cy="1959811"/>
          </a:xfrm>
          <a:prstGeom prst="rect">
            <a:avLst/>
          </a:prstGeom>
        </p:spPr>
      </p:pic>
      <p:pic>
        <p:nvPicPr>
          <p:cNvPr id="6" name="Immagine 5">
            <a:extLst>
              <a:ext uri="{FF2B5EF4-FFF2-40B4-BE49-F238E27FC236}">
                <a16:creationId xmlns:a16="http://schemas.microsoft.com/office/drawing/2014/main" id="{38449A0E-A8A7-AA4B-A72C-60CF91D19D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45176" y="2869667"/>
            <a:ext cx="1451275" cy="1451275"/>
          </a:xfrm>
          <a:prstGeom prst="rect">
            <a:avLst/>
          </a:prstGeom>
        </p:spPr>
      </p:pic>
      <p:sp>
        <p:nvSpPr>
          <p:cNvPr id="14" name="Title 4">
            <a:extLst>
              <a:ext uri="{FF2B5EF4-FFF2-40B4-BE49-F238E27FC236}">
                <a16:creationId xmlns:a16="http://schemas.microsoft.com/office/drawing/2014/main" id="{F847DA42-B1CB-D14C-A1F7-6DD8485D3238}"/>
              </a:ext>
            </a:extLst>
          </p:cNvPr>
          <p:cNvSpPr>
            <a:spLocks noGrp="1"/>
          </p:cNvSpPr>
          <p:nvPr>
            <p:ph type="title"/>
          </p:nvPr>
        </p:nvSpPr>
        <p:spPr>
          <a:xfrm>
            <a:off x="228600" y="511459"/>
            <a:ext cx="10369513" cy="885253"/>
          </a:xfrm>
        </p:spPr>
        <p:txBody>
          <a:bodyPr vert="horz" lIns="91440" tIns="45720" rIns="91440" bIns="45720" rtlCol="0" anchor="ctr">
            <a:normAutofit/>
          </a:bodyPr>
          <a:lstStyle/>
          <a:p>
            <a:r>
              <a:rPr lang="en-US" dirty="0">
                <a:solidFill>
                  <a:schemeClr val="accent2"/>
                </a:solidFill>
              </a:rPr>
              <a:t>Time for break!</a:t>
            </a:r>
          </a:p>
        </p:txBody>
      </p:sp>
    </p:spTree>
    <p:extLst>
      <p:ext uri="{BB962C8B-B14F-4D97-AF65-F5344CB8AC3E}">
        <p14:creationId xmlns:p14="http://schemas.microsoft.com/office/powerpoint/2010/main" val="25727710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DD98A47-9B6A-154C-B80E-66EC945ED33F}"/>
              </a:ext>
            </a:extLst>
          </p:cNvPr>
          <p:cNvSpPr>
            <a:spLocks noGrp="1"/>
          </p:cNvSpPr>
          <p:nvPr>
            <p:ph type="title"/>
          </p:nvPr>
        </p:nvSpPr>
        <p:spPr/>
        <p:txBody>
          <a:bodyPr vert="horz" lIns="91440" tIns="45720" rIns="91440" bIns="45720" rtlCol="0" anchor="ctr">
            <a:normAutofit/>
          </a:bodyPr>
          <a:lstStyle/>
          <a:p>
            <a:r>
              <a:rPr lang="it-IT" dirty="0"/>
              <a:t>Chi siamo</a:t>
            </a:r>
          </a:p>
        </p:txBody>
      </p:sp>
      <p:sp>
        <p:nvSpPr>
          <p:cNvPr id="3" name="Segnaposto piè di pagina 2">
            <a:extLst>
              <a:ext uri="{FF2B5EF4-FFF2-40B4-BE49-F238E27FC236}">
                <a16:creationId xmlns:a16="http://schemas.microsoft.com/office/drawing/2014/main" id="{4CAD3E71-B877-A14D-928E-A8A68ED5CCDD}"/>
              </a:ext>
            </a:extLst>
          </p:cNvPr>
          <p:cNvSpPr>
            <a:spLocks noGrp="1"/>
          </p:cNvSpPr>
          <p:nvPr>
            <p:ph type="ftr" sz="quarter" idx="16"/>
          </p:nvPr>
        </p:nvSpPr>
        <p:spPr/>
        <p:txBody>
          <a:bodyPr/>
          <a:lstStyle/>
          <a:p>
            <a:r>
              <a:rPr lang="en-US"/>
              <a:t>IBM CIC Powerpoint Template / November 22, 2019 / © 2019 IBM Client Innovation Center</a:t>
            </a:r>
            <a:endParaRPr lang="it-IT"/>
          </a:p>
        </p:txBody>
      </p:sp>
      <p:sp>
        <p:nvSpPr>
          <p:cNvPr id="4" name="CasellaDiTesto 3">
            <a:extLst>
              <a:ext uri="{FF2B5EF4-FFF2-40B4-BE49-F238E27FC236}">
                <a16:creationId xmlns:a16="http://schemas.microsoft.com/office/drawing/2014/main" id="{A97AB9EB-E2FA-9941-BF16-DADEB0D756AC}"/>
              </a:ext>
            </a:extLst>
          </p:cNvPr>
          <p:cNvSpPr txBox="1"/>
          <p:nvPr/>
        </p:nvSpPr>
        <p:spPr>
          <a:xfrm>
            <a:off x="677333" y="1642534"/>
            <a:ext cx="4971682" cy="830997"/>
          </a:xfrm>
          <a:prstGeom prst="rect">
            <a:avLst/>
          </a:prstGeom>
        </p:spPr>
        <p:txBody>
          <a:bodyPr vert="horz" lIns="91440" tIns="45720" rIns="91440" bIns="45720" rtlCol="0" anchor="t">
            <a:noAutofit/>
          </a:bodyPr>
          <a:lstStyle>
            <a:lvl1pPr indent="0">
              <a:lnSpc>
                <a:spcPct val="90000"/>
              </a:lnSpc>
              <a:spcBef>
                <a:spcPts val="1000"/>
              </a:spcBef>
              <a:buFont typeface="Arial" panose="020B0604020202020204" pitchFamily="34" charset="0"/>
              <a:buNone/>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it-IT" sz="2000" b="1" dirty="0"/>
              <a:t>Maurizio Diserio</a:t>
            </a:r>
          </a:p>
          <a:p>
            <a:r>
              <a:rPr lang="it-IT" dirty="0"/>
              <a:t>First Line Manager - PeM</a:t>
            </a:r>
          </a:p>
          <a:p>
            <a:r>
              <a:rPr lang="it-IT" dirty="0"/>
              <a:t>Senior Practitioner – Application Developer Experience Front End </a:t>
            </a:r>
          </a:p>
        </p:txBody>
      </p:sp>
      <p:pic>
        <p:nvPicPr>
          <p:cNvPr id="6" name="Immagine 5">
            <a:extLst>
              <a:ext uri="{FF2B5EF4-FFF2-40B4-BE49-F238E27FC236}">
                <a16:creationId xmlns:a16="http://schemas.microsoft.com/office/drawing/2014/main" id="{A441D7F6-F6FA-E241-9DDB-E341151881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28926" y="1286205"/>
            <a:ext cx="1109226" cy="1651538"/>
          </a:xfrm>
          <a:prstGeom prst="rect">
            <a:avLst/>
          </a:prstGeom>
        </p:spPr>
      </p:pic>
      <p:sp>
        <p:nvSpPr>
          <p:cNvPr id="7" name="CasellaDiTesto 6">
            <a:extLst>
              <a:ext uri="{FF2B5EF4-FFF2-40B4-BE49-F238E27FC236}">
                <a16:creationId xmlns:a16="http://schemas.microsoft.com/office/drawing/2014/main" id="{201CF108-379B-F144-8DE9-69E86B96DB97}"/>
              </a:ext>
            </a:extLst>
          </p:cNvPr>
          <p:cNvSpPr txBox="1"/>
          <p:nvPr/>
        </p:nvSpPr>
        <p:spPr>
          <a:xfrm>
            <a:off x="677333" y="3877734"/>
            <a:ext cx="4519699" cy="615553"/>
          </a:xfrm>
          <a:prstGeom prst="rect">
            <a:avLst/>
          </a:prstGeom>
        </p:spPr>
        <p:txBody>
          <a:bodyPr vert="horz" lIns="91440" tIns="45720" rIns="91440" bIns="45720" rtlCol="0" anchor="t">
            <a:noAutofit/>
          </a:bodyPr>
          <a:lstStyle>
            <a:defPPr>
              <a:defRPr lang="it-IT"/>
            </a:defPPr>
            <a:lvl1pPr indent="0">
              <a:lnSpc>
                <a:spcPct val="90000"/>
              </a:lnSpc>
              <a:spcBef>
                <a:spcPts val="1000"/>
              </a:spcBef>
              <a:buFont typeface="Arial" panose="020B0604020202020204" pitchFamily="34" charset="0"/>
              <a:buNone/>
              <a:defRPr sz="2000" b="1"/>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it-IT" dirty="0"/>
              <a:t>Giorgio Schirano </a:t>
            </a:r>
          </a:p>
          <a:p>
            <a:r>
              <a:rPr lang="it-IT" sz="1800" b="0" dirty="0"/>
              <a:t>Senior Practitioner – Application Developer Mobile Android</a:t>
            </a:r>
          </a:p>
        </p:txBody>
      </p:sp>
      <p:pic>
        <p:nvPicPr>
          <p:cNvPr id="9" name="Picture 8" descr="A person in a red shirt&#10;&#10;Description automatically generated">
            <a:extLst>
              <a:ext uri="{FF2B5EF4-FFF2-40B4-BE49-F238E27FC236}">
                <a16:creationId xmlns:a16="http://schemas.microsoft.com/office/drawing/2014/main" id="{4DBDEFC1-F9A8-3145-EB2A-DC6DA204B3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91745" y="3678651"/>
            <a:ext cx="1383587" cy="1383587"/>
          </a:xfrm>
          <a:prstGeom prst="rect">
            <a:avLst/>
          </a:prstGeom>
        </p:spPr>
      </p:pic>
    </p:spTree>
    <p:extLst>
      <p:ext uri="{BB962C8B-B14F-4D97-AF65-F5344CB8AC3E}">
        <p14:creationId xmlns:p14="http://schemas.microsoft.com/office/powerpoint/2010/main" val="9888095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2D39BF-6E80-4F17-94FB-E5152C64BEAF}"/>
              </a:ext>
            </a:extLst>
          </p:cNvPr>
          <p:cNvSpPr>
            <a:spLocks noGrp="1"/>
          </p:cNvSpPr>
          <p:nvPr>
            <p:ph type="title"/>
          </p:nvPr>
        </p:nvSpPr>
        <p:spPr>
          <a:xfrm>
            <a:off x="218326" y="511598"/>
            <a:ext cx="10369513" cy="885253"/>
          </a:xfrm>
        </p:spPr>
        <p:txBody>
          <a:bodyPr>
            <a:normAutofit/>
          </a:bodyPr>
          <a:lstStyle/>
          <a:p>
            <a:r>
              <a:rPr lang="en-US" dirty="0">
                <a:solidFill>
                  <a:schemeClr val="accent2"/>
                </a:solidFill>
              </a:rPr>
              <a:t>Hooks</a:t>
            </a:r>
          </a:p>
        </p:txBody>
      </p:sp>
      <p:sp>
        <p:nvSpPr>
          <p:cNvPr id="6" name="Text Placeholder 5">
            <a:extLst>
              <a:ext uri="{FF2B5EF4-FFF2-40B4-BE49-F238E27FC236}">
                <a16:creationId xmlns:a16="http://schemas.microsoft.com/office/drawing/2014/main" id="{CBDE5A32-B21D-4E38-ACC3-CB7887988876}"/>
              </a:ext>
            </a:extLst>
          </p:cNvPr>
          <p:cNvSpPr>
            <a:spLocks noGrp="1"/>
          </p:cNvSpPr>
          <p:nvPr>
            <p:ph type="body" sz="quarter" idx="13"/>
          </p:nvPr>
        </p:nvSpPr>
        <p:spPr/>
        <p:txBody>
          <a:bodyPr vert="horz" lIns="91440" tIns="45720" rIns="91440" bIns="45720" rtlCol="0" anchor="t">
            <a:noAutofit/>
          </a:bodyPr>
          <a:lstStyle/>
          <a:p>
            <a:r>
              <a:rPr lang="en-US"/>
              <a:t>Day 1 – Hooks</a:t>
            </a:r>
            <a:endParaRPr lang="en-US" dirty="0"/>
          </a:p>
        </p:txBody>
      </p:sp>
      <p:sp>
        <p:nvSpPr>
          <p:cNvPr id="7" name="Text Placeholder 6">
            <a:extLst>
              <a:ext uri="{FF2B5EF4-FFF2-40B4-BE49-F238E27FC236}">
                <a16:creationId xmlns:a16="http://schemas.microsoft.com/office/drawing/2014/main" id="{FFF0D19A-E495-4769-9480-A895CF339435}"/>
              </a:ext>
            </a:extLst>
          </p:cNvPr>
          <p:cNvSpPr>
            <a:spLocks noGrp="1"/>
          </p:cNvSpPr>
          <p:nvPr>
            <p:ph type="body" sz="quarter" idx="14"/>
          </p:nvPr>
        </p:nvSpPr>
        <p:spPr>
          <a:xfrm>
            <a:off x="228600" y="1533737"/>
            <a:ext cx="11446844" cy="3969350"/>
          </a:xfrm>
        </p:spPr>
        <p:txBody>
          <a:bodyPr vert="horz" lIns="91440" tIns="45720" rIns="91440" bIns="45720" rtlCol="0" anchor="t">
            <a:noAutofit/>
          </a:bodyPr>
          <a:lstStyle/>
          <a:p>
            <a:r>
              <a:rPr lang="en-US">
                <a:solidFill>
                  <a:srgbClr val="000000"/>
                </a:solidFill>
              </a:rPr>
              <a:t>Dalla versione 16.8 di React sono stati introdotti gli Hooks, che sono delle funzioni che consentono di agganciarsi al ciclo di vita dei componenti e di utilizzare lo stato o altre funzionalità di React senza dover scrivere necessariamente una classe.</a:t>
            </a:r>
          </a:p>
          <a:p>
            <a:r>
              <a:rPr lang="en-US">
                <a:solidFill>
                  <a:srgbClr val="000000"/>
                </a:solidFill>
              </a:rPr>
              <a:t>I principali Hooks offerti da React sono:</a:t>
            </a:r>
          </a:p>
          <a:p>
            <a:r>
              <a:rPr lang="en-US">
                <a:solidFill>
                  <a:srgbClr val="000000"/>
                </a:solidFill>
              </a:rPr>
              <a:t>- useState;</a:t>
            </a:r>
          </a:p>
          <a:p>
            <a:r>
              <a:rPr lang="en-US">
                <a:solidFill>
                  <a:srgbClr val="000000"/>
                </a:solidFill>
              </a:rPr>
              <a:t>- useEffect;</a:t>
            </a:r>
          </a:p>
          <a:p>
            <a:endParaRPr lang="en-US" dirty="0">
              <a:solidFill>
                <a:srgbClr val="000000"/>
              </a:solidFill>
            </a:endParaRPr>
          </a:p>
        </p:txBody>
      </p:sp>
      <p:sp>
        <p:nvSpPr>
          <p:cNvPr id="10" name="Footer Placeholder 2">
            <a:extLst>
              <a:ext uri="{FF2B5EF4-FFF2-40B4-BE49-F238E27FC236}">
                <a16:creationId xmlns:a16="http://schemas.microsoft.com/office/drawing/2014/main" id="{7F0B546C-5020-D455-AB6B-4F979E6DFE90}"/>
              </a:ext>
            </a:extLst>
          </p:cNvPr>
          <p:cNvSpPr txBox="1">
            <a:spLocks/>
          </p:cNvSpPr>
          <p:nvPr/>
        </p:nvSpPr>
        <p:spPr>
          <a:xfrm>
            <a:off x="0" y="6492875"/>
            <a:ext cx="5867400" cy="365125"/>
          </a:xfrm>
          <a:prstGeom prst="rect">
            <a:avLst/>
          </a:prstGeom>
        </p:spPr>
        <p:txBody>
          <a:bodyPr vert="horz" lIns="91440" tIns="45720" rIns="91440" bIns="45720" rtlCol="0" anchor="ctr"/>
          <a:lstStyle>
            <a:defPPr>
              <a:defRPr lang="it-IT"/>
            </a:defPPr>
            <a:lvl1pPr marL="0" algn="l" defTabSz="914400" rtl="0" eaLnBrk="1" latinLnBrk="0" hangingPunct="1">
              <a:defRPr sz="10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IBM CIC </a:t>
            </a:r>
            <a:r>
              <a:rPr lang="en-150"/>
              <a:t>Web Tier Module </a:t>
            </a:r>
            <a:r>
              <a:rPr lang="en-US"/>
              <a:t>/ © 20</a:t>
            </a:r>
            <a:r>
              <a:rPr lang="it-IT"/>
              <a:t>23</a:t>
            </a:r>
            <a:r>
              <a:rPr lang="en-US"/>
              <a:t> IBM Client Innovation Center</a:t>
            </a:r>
            <a:endParaRPr lang="it-IT"/>
          </a:p>
        </p:txBody>
      </p:sp>
      <p:pic>
        <p:nvPicPr>
          <p:cNvPr id="3" name="Picture 2" descr="A blue and white symbol with a hook and bubbles&#10;&#10;Description automatically generated">
            <a:extLst>
              <a:ext uri="{FF2B5EF4-FFF2-40B4-BE49-F238E27FC236}">
                <a16:creationId xmlns:a16="http://schemas.microsoft.com/office/drawing/2014/main" id="{F8F88C19-5F51-BF45-D78D-5E21489324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2087" y="3561924"/>
            <a:ext cx="4567826" cy="2497078"/>
          </a:xfrm>
          <a:prstGeom prst="rect">
            <a:avLst/>
          </a:prstGeom>
        </p:spPr>
      </p:pic>
    </p:spTree>
    <p:extLst>
      <p:ext uri="{BB962C8B-B14F-4D97-AF65-F5344CB8AC3E}">
        <p14:creationId xmlns:p14="http://schemas.microsoft.com/office/powerpoint/2010/main" val="289019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2D39BF-6E80-4F17-94FB-E5152C64BEAF}"/>
              </a:ext>
            </a:extLst>
          </p:cNvPr>
          <p:cNvSpPr>
            <a:spLocks noGrp="1"/>
          </p:cNvSpPr>
          <p:nvPr>
            <p:ph type="title"/>
          </p:nvPr>
        </p:nvSpPr>
        <p:spPr>
          <a:xfrm>
            <a:off x="219238" y="512857"/>
            <a:ext cx="10369513" cy="885253"/>
          </a:xfrm>
        </p:spPr>
        <p:txBody>
          <a:bodyPr vert="horz" lIns="91440" tIns="45720" rIns="91440" bIns="45720" rtlCol="0" anchor="ctr">
            <a:normAutofit/>
          </a:bodyPr>
          <a:lstStyle/>
          <a:p>
            <a:r>
              <a:rPr lang="en-US" dirty="0">
                <a:solidFill>
                  <a:schemeClr val="accent2"/>
                </a:solidFill>
              </a:rPr>
              <a:t>Hook </a:t>
            </a:r>
            <a:r>
              <a:rPr lang="en-US" dirty="0" err="1">
                <a:solidFill>
                  <a:schemeClr val="accent2"/>
                </a:solidFill>
              </a:rPr>
              <a:t>useState</a:t>
            </a:r>
            <a:endParaRPr lang="en-US" dirty="0">
              <a:solidFill>
                <a:schemeClr val="accent2"/>
              </a:solidFill>
            </a:endParaRPr>
          </a:p>
        </p:txBody>
      </p:sp>
      <p:sp>
        <p:nvSpPr>
          <p:cNvPr id="6" name="Text Placeholder 5">
            <a:extLst>
              <a:ext uri="{FF2B5EF4-FFF2-40B4-BE49-F238E27FC236}">
                <a16:creationId xmlns:a16="http://schemas.microsoft.com/office/drawing/2014/main" id="{CBDE5A32-B21D-4E38-ACC3-CB7887988876}"/>
              </a:ext>
            </a:extLst>
          </p:cNvPr>
          <p:cNvSpPr>
            <a:spLocks noGrp="1"/>
          </p:cNvSpPr>
          <p:nvPr>
            <p:ph type="body" sz="quarter" idx="13"/>
          </p:nvPr>
        </p:nvSpPr>
        <p:spPr/>
        <p:txBody>
          <a:bodyPr vert="horz" lIns="91440" tIns="45720" rIns="91440" bIns="45720" rtlCol="0" anchor="t">
            <a:noAutofit/>
          </a:bodyPr>
          <a:lstStyle/>
          <a:p>
            <a:r>
              <a:rPr lang="en-US" dirty="0"/>
              <a:t>Day 1 – Hooks</a:t>
            </a:r>
          </a:p>
        </p:txBody>
      </p:sp>
      <p:sp>
        <p:nvSpPr>
          <p:cNvPr id="7" name="Text Placeholder 6">
            <a:extLst>
              <a:ext uri="{FF2B5EF4-FFF2-40B4-BE49-F238E27FC236}">
                <a16:creationId xmlns:a16="http://schemas.microsoft.com/office/drawing/2014/main" id="{FFF0D19A-E495-4769-9480-A895CF339435}"/>
              </a:ext>
            </a:extLst>
          </p:cNvPr>
          <p:cNvSpPr>
            <a:spLocks noGrp="1"/>
          </p:cNvSpPr>
          <p:nvPr>
            <p:ph type="body" sz="quarter" idx="14"/>
          </p:nvPr>
        </p:nvSpPr>
        <p:spPr>
          <a:xfrm>
            <a:off x="228600" y="1516784"/>
            <a:ext cx="11495314" cy="1020040"/>
          </a:xfrm>
        </p:spPr>
        <p:txBody>
          <a:bodyPr vert="horz" lIns="91440" tIns="45720" rIns="91440" bIns="45720" rtlCol="0" anchor="t">
            <a:noAutofit/>
          </a:bodyPr>
          <a:lstStyle/>
          <a:p>
            <a:r>
              <a:rPr lang="en-US" b="1" i="1" dirty="0" err="1">
                <a:solidFill>
                  <a:srgbClr val="000000"/>
                </a:solidFill>
              </a:rPr>
              <a:t>useState</a:t>
            </a:r>
            <a:r>
              <a:rPr lang="en-US" dirty="0">
                <a:solidFill>
                  <a:srgbClr val="000000"/>
                </a:solidFill>
              </a:rPr>
              <a:t> è un hook </a:t>
            </a:r>
            <a:r>
              <a:rPr lang="en-US" dirty="0" err="1">
                <a:solidFill>
                  <a:srgbClr val="000000"/>
                </a:solidFill>
              </a:rPr>
              <a:t>utilizzato</a:t>
            </a:r>
            <a:r>
              <a:rPr lang="en-US" dirty="0">
                <a:solidFill>
                  <a:srgbClr val="000000"/>
                </a:solidFill>
              </a:rPr>
              <a:t> per </a:t>
            </a:r>
            <a:r>
              <a:rPr lang="en-US" dirty="0" err="1">
                <a:solidFill>
                  <a:srgbClr val="000000"/>
                </a:solidFill>
              </a:rPr>
              <a:t>definire</a:t>
            </a:r>
            <a:r>
              <a:rPr lang="en-US" dirty="0">
                <a:solidFill>
                  <a:srgbClr val="000000"/>
                </a:solidFill>
              </a:rPr>
              <a:t> uno </a:t>
            </a:r>
            <a:r>
              <a:rPr lang="en-US" dirty="0" err="1">
                <a:solidFill>
                  <a:srgbClr val="000000"/>
                </a:solidFill>
              </a:rPr>
              <a:t>stato</a:t>
            </a:r>
            <a:r>
              <a:rPr lang="en-US" dirty="0">
                <a:solidFill>
                  <a:srgbClr val="000000"/>
                </a:solidFill>
              </a:rPr>
              <a:t> locale di un </a:t>
            </a:r>
            <a:r>
              <a:rPr lang="en-US" dirty="0" err="1">
                <a:solidFill>
                  <a:srgbClr val="000000"/>
                </a:solidFill>
              </a:rPr>
              <a:t>componente</a:t>
            </a:r>
            <a:r>
              <a:rPr lang="en-US" dirty="0">
                <a:solidFill>
                  <a:srgbClr val="000000"/>
                </a:solidFill>
              </a:rPr>
              <a:t>.</a:t>
            </a:r>
          </a:p>
          <a:p>
            <a:r>
              <a:rPr lang="en-US" dirty="0" err="1">
                <a:solidFill>
                  <a:srgbClr val="000000"/>
                </a:solidFill>
              </a:rPr>
              <a:t>Restituisce</a:t>
            </a:r>
            <a:r>
              <a:rPr lang="en-US" dirty="0">
                <a:solidFill>
                  <a:srgbClr val="000000"/>
                </a:solidFill>
              </a:rPr>
              <a:t> </a:t>
            </a:r>
            <a:r>
              <a:rPr lang="en-US" dirty="0" err="1">
                <a:solidFill>
                  <a:srgbClr val="000000"/>
                </a:solidFill>
              </a:rPr>
              <a:t>una</a:t>
            </a:r>
            <a:r>
              <a:rPr lang="en-US" dirty="0">
                <a:solidFill>
                  <a:srgbClr val="000000"/>
                </a:solidFill>
              </a:rPr>
              <a:t> </a:t>
            </a:r>
            <a:r>
              <a:rPr lang="en-US" dirty="0" err="1">
                <a:solidFill>
                  <a:srgbClr val="000000"/>
                </a:solidFill>
              </a:rPr>
              <a:t>coppia</a:t>
            </a:r>
            <a:r>
              <a:rPr lang="en-US" dirty="0">
                <a:solidFill>
                  <a:srgbClr val="000000"/>
                </a:solidFill>
              </a:rPr>
              <a:t> </a:t>
            </a:r>
            <a:r>
              <a:rPr lang="en-US" dirty="0" err="1">
                <a:solidFill>
                  <a:srgbClr val="000000"/>
                </a:solidFill>
              </a:rPr>
              <a:t>formata</a:t>
            </a:r>
            <a:r>
              <a:rPr lang="en-US" dirty="0">
                <a:solidFill>
                  <a:srgbClr val="000000"/>
                </a:solidFill>
              </a:rPr>
              <a:t> dal </a:t>
            </a:r>
            <a:r>
              <a:rPr lang="en-US" dirty="0" err="1">
                <a:solidFill>
                  <a:srgbClr val="000000"/>
                </a:solidFill>
              </a:rPr>
              <a:t>valore</a:t>
            </a:r>
            <a:r>
              <a:rPr lang="en-US" dirty="0">
                <a:solidFill>
                  <a:srgbClr val="000000"/>
                </a:solidFill>
              </a:rPr>
              <a:t> </a:t>
            </a:r>
            <a:r>
              <a:rPr lang="en-US" dirty="0" err="1">
                <a:solidFill>
                  <a:srgbClr val="000000"/>
                </a:solidFill>
              </a:rPr>
              <a:t>dello</a:t>
            </a:r>
            <a:r>
              <a:rPr lang="en-US" dirty="0">
                <a:solidFill>
                  <a:srgbClr val="000000"/>
                </a:solidFill>
              </a:rPr>
              <a:t> </a:t>
            </a:r>
            <a:r>
              <a:rPr lang="en-US" dirty="0" err="1">
                <a:solidFill>
                  <a:srgbClr val="000000"/>
                </a:solidFill>
              </a:rPr>
              <a:t>stato</a:t>
            </a:r>
            <a:r>
              <a:rPr lang="en-US" dirty="0">
                <a:solidFill>
                  <a:srgbClr val="000000"/>
                </a:solidFill>
              </a:rPr>
              <a:t> </a:t>
            </a:r>
            <a:r>
              <a:rPr lang="en-US" dirty="0" err="1">
                <a:solidFill>
                  <a:srgbClr val="000000"/>
                </a:solidFill>
              </a:rPr>
              <a:t>corrente</a:t>
            </a:r>
            <a:r>
              <a:rPr lang="en-US" dirty="0">
                <a:solidFill>
                  <a:srgbClr val="000000"/>
                </a:solidFill>
              </a:rPr>
              <a:t> e da </a:t>
            </a:r>
            <a:r>
              <a:rPr lang="en-US" dirty="0" err="1">
                <a:solidFill>
                  <a:srgbClr val="000000"/>
                </a:solidFill>
              </a:rPr>
              <a:t>una</a:t>
            </a:r>
            <a:r>
              <a:rPr lang="en-US" dirty="0">
                <a:solidFill>
                  <a:srgbClr val="000000"/>
                </a:solidFill>
              </a:rPr>
              <a:t> </a:t>
            </a:r>
            <a:r>
              <a:rPr lang="en-US" dirty="0" err="1">
                <a:solidFill>
                  <a:srgbClr val="000000"/>
                </a:solidFill>
              </a:rPr>
              <a:t>funziona</a:t>
            </a:r>
            <a:r>
              <a:rPr lang="en-US" dirty="0">
                <a:solidFill>
                  <a:srgbClr val="000000"/>
                </a:solidFill>
              </a:rPr>
              <a:t> </a:t>
            </a:r>
            <a:r>
              <a:rPr lang="en-US" dirty="0" err="1">
                <a:solidFill>
                  <a:srgbClr val="000000"/>
                </a:solidFill>
              </a:rPr>
              <a:t>che</a:t>
            </a:r>
            <a:r>
              <a:rPr lang="en-US" dirty="0">
                <a:solidFill>
                  <a:srgbClr val="000000"/>
                </a:solidFill>
              </a:rPr>
              <a:t> </a:t>
            </a:r>
            <a:r>
              <a:rPr lang="en-US" dirty="0" err="1">
                <a:solidFill>
                  <a:srgbClr val="000000"/>
                </a:solidFill>
              </a:rPr>
              <a:t>permette</a:t>
            </a:r>
            <a:r>
              <a:rPr lang="en-US" dirty="0">
                <a:solidFill>
                  <a:srgbClr val="000000"/>
                </a:solidFill>
              </a:rPr>
              <a:t> di </a:t>
            </a:r>
            <a:r>
              <a:rPr lang="en-US" dirty="0" err="1">
                <a:solidFill>
                  <a:srgbClr val="000000"/>
                </a:solidFill>
              </a:rPr>
              <a:t>aggiornarlo</a:t>
            </a:r>
            <a:r>
              <a:rPr lang="en-US" dirty="0">
                <a:solidFill>
                  <a:srgbClr val="000000"/>
                </a:solidFill>
              </a:rPr>
              <a:t>.</a:t>
            </a:r>
          </a:p>
          <a:p>
            <a:endParaRPr lang="en-US" dirty="0">
              <a:solidFill>
                <a:srgbClr val="000000"/>
              </a:solidFill>
            </a:endParaRPr>
          </a:p>
        </p:txBody>
      </p:sp>
      <p:sp>
        <p:nvSpPr>
          <p:cNvPr id="10" name="Footer Placeholder 2">
            <a:extLst>
              <a:ext uri="{FF2B5EF4-FFF2-40B4-BE49-F238E27FC236}">
                <a16:creationId xmlns:a16="http://schemas.microsoft.com/office/drawing/2014/main" id="{7F0B546C-5020-D455-AB6B-4F979E6DFE90}"/>
              </a:ext>
            </a:extLst>
          </p:cNvPr>
          <p:cNvSpPr txBox="1">
            <a:spLocks/>
          </p:cNvSpPr>
          <p:nvPr/>
        </p:nvSpPr>
        <p:spPr>
          <a:xfrm>
            <a:off x="0" y="6492875"/>
            <a:ext cx="5867400" cy="365125"/>
          </a:xfrm>
          <a:prstGeom prst="rect">
            <a:avLst/>
          </a:prstGeom>
        </p:spPr>
        <p:txBody>
          <a:bodyPr vert="horz" lIns="91440" tIns="45720" rIns="91440" bIns="45720" rtlCol="0" anchor="ctr"/>
          <a:lstStyle>
            <a:defPPr>
              <a:defRPr lang="it-IT"/>
            </a:defPPr>
            <a:lvl1pPr marL="0" algn="l" defTabSz="914400" rtl="0" eaLnBrk="1" latinLnBrk="0" hangingPunct="1">
              <a:defRPr sz="10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IBM CIC </a:t>
            </a:r>
            <a:r>
              <a:rPr lang="en-150"/>
              <a:t>Web Tier Module </a:t>
            </a:r>
            <a:r>
              <a:rPr lang="en-US"/>
              <a:t>/ © 20</a:t>
            </a:r>
            <a:r>
              <a:rPr lang="it-IT"/>
              <a:t>23</a:t>
            </a:r>
            <a:r>
              <a:rPr lang="en-US"/>
              <a:t> IBM Client Innovation Center</a:t>
            </a:r>
            <a:endParaRPr lang="it-IT"/>
          </a:p>
        </p:txBody>
      </p:sp>
      <p:pic>
        <p:nvPicPr>
          <p:cNvPr id="4" name="Immagine 3">
            <a:extLst>
              <a:ext uri="{FF2B5EF4-FFF2-40B4-BE49-F238E27FC236}">
                <a16:creationId xmlns:a16="http://schemas.microsoft.com/office/drawing/2014/main" id="{D3AE4A77-78D5-CF4B-B47B-FFF8067FAD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02153" y="2738423"/>
            <a:ext cx="4587693" cy="3165508"/>
          </a:xfrm>
          <a:prstGeom prst="rect">
            <a:avLst/>
          </a:prstGeom>
        </p:spPr>
      </p:pic>
    </p:spTree>
    <p:extLst>
      <p:ext uri="{BB962C8B-B14F-4D97-AF65-F5344CB8AC3E}">
        <p14:creationId xmlns:p14="http://schemas.microsoft.com/office/powerpoint/2010/main" val="27762717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2D39BF-6E80-4F17-94FB-E5152C64BEAF}"/>
              </a:ext>
            </a:extLst>
          </p:cNvPr>
          <p:cNvSpPr>
            <a:spLocks noGrp="1"/>
          </p:cNvSpPr>
          <p:nvPr>
            <p:ph type="title"/>
          </p:nvPr>
        </p:nvSpPr>
        <p:spPr>
          <a:xfrm>
            <a:off x="219238" y="512857"/>
            <a:ext cx="10369513" cy="885253"/>
          </a:xfrm>
        </p:spPr>
        <p:txBody>
          <a:bodyPr vert="horz" lIns="91440" tIns="45720" rIns="91440" bIns="45720" rtlCol="0" anchor="ctr">
            <a:normAutofit/>
          </a:bodyPr>
          <a:lstStyle/>
          <a:p>
            <a:r>
              <a:rPr lang="en-US" dirty="0">
                <a:solidFill>
                  <a:schemeClr val="accent2"/>
                </a:solidFill>
              </a:rPr>
              <a:t>Hook </a:t>
            </a:r>
            <a:r>
              <a:rPr lang="en-US" dirty="0" err="1">
                <a:solidFill>
                  <a:schemeClr val="accent2"/>
                </a:solidFill>
              </a:rPr>
              <a:t>useEffect</a:t>
            </a:r>
            <a:endParaRPr lang="en-US" dirty="0">
              <a:solidFill>
                <a:schemeClr val="accent2"/>
              </a:solidFill>
            </a:endParaRPr>
          </a:p>
        </p:txBody>
      </p:sp>
      <p:sp>
        <p:nvSpPr>
          <p:cNvPr id="6" name="Text Placeholder 5">
            <a:extLst>
              <a:ext uri="{FF2B5EF4-FFF2-40B4-BE49-F238E27FC236}">
                <a16:creationId xmlns:a16="http://schemas.microsoft.com/office/drawing/2014/main" id="{CBDE5A32-B21D-4E38-ACC3-CB7887988876}"/>
              </a:ext>
            </a:extLst>
          </p:cNvPr>
          <p:cNvSpPr>
            <a:spLocks noGrp="1"/>
          </p:cNvSpPr>
          <p:nvPr>
            <p:ph type="body" sz="quarter" idx="13"/>
          </p:nvPr>
        </p:nvSpPr>
        <p:spPr/>
        <p:txBody>
          <a:bodyPr vert="horz" lIns="91440" tIns="45720" rIns="91440" bIns="45720" rtlCol="0" anchor="t">
            <a:noAutofit/>
          </a:bodyPr>
          <a:lstStyle/>
          <a:p>
            <a:r>
              <a:rPr lang="en-US" dirty="0"/>
              <a:t>Day 1 – Hooks</a:t>
            </a:r>
          </a:p>
        </p:txBody>
      </p:sp>
      <p:sp>
        <p:nvSpPr>
          <p:cNvPr id="10" name="Footer Placeholder 2">
            <a:extLst>
              <a:ext uri="{FF2B5EF4-FFF2-40B4-BE49-F238E27FC236}">
                <a16:creationId xmlns:a16="http://schemas.microsoft.com/office/drawing/2014/main" id="{7F0B546C-5020-D455-AB6B-4F979E6DFE90}"/>
              </a:ext>
            </a:extLst>
          </p:cNvPr>
          <p:cNvSpPr txBox="1">
            <a:spLocks/>
          </p:cNvSpPr>
          <p:nvPr/>
        </p:nvSpPr>
        <p:spPr>
          <a:xfrm>
            <a:off x="0" y="6492875"/>
            <a:ext cx="5867400" cy="365125"/>
          </a:xfrm>
          <a:prstGeom prst="rect">
            <a:avLst/>
          </a:prstGeom>
        </p:spPr>
        <p:txBody>
          <a:bodyPr vert="horz" lIns="91440" tIns="45720" rIns="91440" bIns="45720" rtlCol="0" anchor="ctr"/>
          <a:lstStyle>
            <a:defPPr>
              <a:defRPr lang="it-IT"/>
            </a:defPPr>
            <a:lvl1pPr marL="0" algn="l" defTabSz="914400" rtl="0" eaLnBrk="1" latinLnBrk="0" hangingPunct="1">
              <a:defRPr sz="10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IBM CIC </a:t>
            </a:r>
            <a:r>
              <a:rPr lang="en-150"/>
              <a:t>Web Tier Module </a:t>
            </a:r>
            <a:r>
              <a:rPr lang="en-US"/>
              <a:t>/ © 20</a:t>
            </a:r>
            <a:r>
              <a:rPr lang="it-IT"/>
              <a:t>23</a:t>
            </a:r>
            <a:r>
              <a:rPr lang="en-US"/>
              <a:t> IBM Client Innovation Center</a:t>
            </a:r>
            <a:endParaRPr lang="it-IT"/>
          </a:p>
        </p:txBody>
      </p:sp>
      <p:pic>
        <p:nvPicPr>
          <p:cNvPr id="3" name="Immagine 2">
            <a:extLst>
              <a:ext uri="{FF2B5EF4-FFF2-40B4-BE49-F238E27FC236}">
                <a16:creationId xmlns:a16="http://schemas.microsoft.com/office/drawing/2014/main" id="{DEF322C0-7496-2243-82AD-700E290681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8884" y="2068891"/>
            <a:ext cx="5054232" cy="3927861"/>
          </a:xfrm>
          <a:prstGeom prst="rect">
            <a:avLst/>
          </a:prstGeom>
        </p:spPr>
      </p:pic>
      <p:sp>
        <p:nvSpPr>
          <p:cNvPr id="9" name="Text Placeholder 6">
            <a:extLst>
              <a:ext uri="{FF2B5EF4-FFF2-40B4-BE49-F238E27FC236}">
                <a16:creationId xmlns:a16="http://schemas.microsoft.com/office/drawing/2014/main" id="{CA2A1142-3AE1-5F41-8CBD-C975F8029BA1}"/>
              </a:ext>
            </a:extLst>
          </p:cNvPr>
          <p:cNvSpPr txBox="1">
            <a:spLocks/>
          </p:cNvSpPr>
          <p:nvPr/>
        </p:nvSpPr>
        <p:spPr>
          <a:xfrm>
            <a:off x="238874" y="1353847"/>
            <a:ext cx="11733888" cy="697027"/>
          </a:xfrm>
          <a:prstGeom prst="rect">
            <a:avLst/>
          </a:prstGeom>
        </p:spPr>
        <p:txBody>
          <a:bodyPr vert="horz" lIns="91440" tIns="45720" rIns="91440" bIns="45720" rtlCol="0" anchor="t">
            <a:noAutofit/>
          </a:bodyPr>
          <a:lstStyle>
            <a:lvl1pPr indent="0">
              <a:lnSpc>
                <a:spcPct val="90000"/>
              </a:lnSpc>
              <a:spcBef>
                <a:spcPts val="1000"/>
              </a:spcBef>
              <a:buFont typeface="Arial" panose="020B0604020202020204" pitchFamily="34" charset="0"/>
              <a:buNone/>
              <a:defRPr b="1" i="1">
                <a:solidFill>
                  <a:srgbClr val="000000"/>
                </a:solidFill>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dirty="0" err="1"/>
              <a:t>useEffect</a:t>
            </a:r>
            <a:r>
              <a:rPr lang="en-US" dirty="0"/>
              <a:t> </a:t>
            </a:r>
            <a:r>
              <a:rPr lang="en-US" b="0" i="0" dirty="0"/>
              <a:t>è un Hook </a:t>
            </a:r>
            <a:r>
              <a:rPr lang="en-US" b="0" i="0" dirty="0" err="1"/>
              <a:t>utilizzato</a:t>
            </a:r>
            <a:r>
              <a:rPr lang="en-US" b="0" i="0" dirty="0"/>
              <a:t> per </a:t>
            </a:r>
            <a:r>
              <a:rPr lang="en-US" b="0" i="0" dirty="0" err="1"/>
              <a:t>gestire</a:t>
            </a:r>
            <a:r>
              <a:rPr lang="en-US" b="0" i="0" dirty="0"/>
              <a:t> </a:t>
            </a:r>
            <a:r>
              <a:rPr lang="en-US" b="0" i="0" dirty="0" err="1"/>
              <a:t>l’esecuzione</a:t>
            </a:r>
            <a:r>
              <a:rPr lang="en-US" b="0" i="0" dirty="0"/>
              <a:t> di </a:t>
            </a:r>
            <a:r>
              <a:rPr lang="en-US" b="0" i="0" dirty="0" err="1"/>
              <a:t>effetti</a:t>
            </a:r>
            <a:r>
              <a:rPr lang="en-US" b="0" i="0" dirty="0"/>
              <a:t> </a:t>
            </a:r>
            <a:r>
              <a:rPr lang="en-US" b="0" i="0" dirty="0" err="1"/>
              <a:t>collaterali</a:t>
            </a:r>
            <a:r>
              <a:rPr lang="en-US" b="0" i="0" dirty="0"/>
              <a:t> </a:t>
            </a:r>
            <a:r>
              <a:rPr lang="en-US" b="0" i="0" dirty="0" err="1"/>
              <a:t>durante</a:t>
            </a:r>
            <a:r>
              <a:rPr lang="en-US" b="0" i="0" dirty="0"/>
              <a:t> il </a:t>
            </a:r>
            <a:r>
              <a:rPr lang="en-US" b="0" i="0" dirty="0" err="1"/>
              <a:t>ciclo</a:t>
            </a:r>
            <a:r>
              <a:rPr lang="en-US" b="0" i="0" dirty="0"/>
              <a:t> di vita di un </a:t>
            </a:r>
            <a:r>
              <a:rPr lang="en-US" b="0" i="0" dirty="0" err="1"/>
              <a:t>componente</a:t>
            </a:r>
            <a:r>
              <a:rPr lang="en-US" b="0" i="0" dirty="0"/>
              <a:t> </a:t>
            </a:r>
            <a:r>
              <a:rPr lang="en-US" b="0" i="0" dirty="0" err="1"/>
              <a:t>funzionale</a:t>
            </a:r>
            <a:r>
              <a:rPr lang="en-US" b="0" i="0" dirty="0"/>
              <a:t>.</a:t>
            </a:r>
          </a:p>
          <a:p>
            <a:endParaRPr lang="en-US" dirty="0"/>
          </a:p>
        </p:txBody>
      </p:sp>
    </p:spTree>
    <p:extLst>
      <p:ext uri="{BB962C8B-B14F-4D97-AF65-F5344CB8AC3E}">
        <p14:creationId xmlns:p14="http://schemas.microsoft.com/office/powerpoint/2010/main" val="6778528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2D39BF-6E80-4F17-94FB-E5152C64BEAF}"/>
              </a:ext>
            </a:extLst>
          </p:cNvPr>
          <p:cNvSpPr>
            <a:spLocks noGrp="1"/>
          </p:cNvSpPr>
          <p:nvPr>
            <p:ph type="title"/>
          </p:nvPr>
        </p:nvSpPr>
        <p:spPr>
          <a:xfrm>
            <a:off x="219238" y="512857"/>
            <a:ext cx="10369513" cy="885253"/>
          </a:xfrm>
        </p:spPr>
        <p:txBody>
          <a:bodyPr vert="horz" lIns="91440" tIns="45720" rIns="91440" bIns="45720" rtlCol="0" anchor="ctr">
            <a:normAutofit/>
          </a:bodyPr>
          <a:lstStyle/>
          <a:p>
            <a:r>
              <a:rPr lang="en-US" dirty="0">
                <a:solidFill>
                  <a:schemeClr val="accent2"/>
                </a:solidFill>
              </a:rPr>
              <a:t>Hook </a:t>
            </a:r>
            <a:r>
              <a:rPr lang="en-US" dirty="0" err="1">
                <a:solidFill>
                  <a:schemeClr val="accent2"/>
                </a:solidFill>
              </a:rPr>
              <a:t>useEffect</a:t>
            </a:r>
            <a:r>
              <a:rPr lang="en-US" dirty="0">
                <a:solidFill>
                  <a:schemeClr val="accent2"/>
                </a:solidFill>
              </a:rPr>
              <a:t> - </a:t>
            </a:r>
            <a:r>
              <a:rPr lang="en-US" dirty="0" err="1">
                <a:solidFill>
                  <a:schemeClr val="accent2"/>
                </a:solidFill>
              </a:rPr>
              <a:t>Esempi</a:t>
            </a:r>
            <a:endParaRPr lang="en-US" dirty="0">
              <a:solidFill>
                <a:schemeClr val="accent2"/>
              </a:solidFill>
            </a:endParaRPr>
          </a:p>
        </p:txBody>
      </p:sp>
      <p:sp>
        <p:nvSpPr>
          <p:cNvPr id="6" name="Text Placeholder 5">
            <a:extLst>
              <a:ext uri="{FF2B5EF4-FFF2-40B4-BE49-F238E27FC236}">
                <a16:creationId xmlns:a16="http://schemas.microsoft.com/office/drawing/2014/main" id="{CBDE5A32-B21D-4E38-ACC3-CB7887988876}"/>
              </a:ext>
            </a:extLst>
          </p:cNvPr>
          <p:cNvSpPr>
            <a:spLocks noGrp="1"/>
          </p:cNvSpPr>
          <p:nvPr>
            <p:ph type="body" sz="quarter" idx="13"/>
          </p:nvPr>
        </p:nvSpPr>
        <p:spPr/>
        <p:txBody>
          <a:bodyPr vert="horz" lIns="91440" tIns="45720" rIns="91440" bIns="45720" rtlCol="0" anchor="t">
            <a:noAutofit/>
          </a:bodyPr>
          <a:lstStyle/>
          <a:p>
            <a:r>
              <a:rPr lang="en-US" dirty="0"/>
              <a:t>Day 1 – Hooks</a:t>
            </a:r>
          </a:p>
        </p:txBody>
      </p:sp>
      <p:sp>
        <p:nvSpPr>
          <p:cNvPr id="7" name="Text Placeholder 6">
            <a:extLst>
              <a:ext uri="{FF2B5EF4-FFF2-40B4-BE49-F238E27FC236}">
                <a16:creationId xmlns:a16="http://schemas.microsoft.com/office/drawing/2014/main" id="{FFF0D19A-E495-4769-9480-A895CF339435}"/>
              </a:ext>
            </a:extLst>
          </p:cNvPr>
          <p:cNvSpPr>
            <a:spLocks noGrp="1"/>
          </p:cNvSpPr>
          <p:nvPr>
            <p:ph type="body" sz="quarter" idx="14"/>
          </p:nvPr>
        </p:nvSpPr>
        <p:spPr>
          <a:xfrm>
            <a:off x="254231" y="1444325"/>
            <a:ext cx="12033985" cy="1984675"/>
          </a:xfrm>
        </p:spPr>
        <p:txBody>
          <a:bodyPr vert="horz" lIns="91440" tIns="45720" rIns="91440" bIns="45720" rtlCol="0" anchor="t">
            <a:noAutofit/>
          </a:bodyPr>
          <a:lstStyle/>
          <a:p>
            <a:r>
              <a:rPr lang="en-US" dirty="0">
                <a:solidFill>
                  <a:srgbClr val="000000"/>
                </a:solidFill>
              </a:rPr>
              <a:t>Di </a:t>
            </a:r>
            <a:r>
              <a:rPr lang="en-US" dirty="0" err="1">
                <a:solidFill>
                  <a:srgbClr val="000000"/>
                </a:solidFill>
              </a:rPr>
              <a:t>seguito</a:t>
            </a:r>
            <a:r>
              <a:rPr lang="en-US" dirty="0">
                <a:solidFill>
                  <a:srgbClr val="000000"/>
                </a:solidFill>
              </a:rPr>
              <a:t> </a:t>
            </a:r>
            <a:r>
              <a:rPr lang="en-US" dirty="0" err="1">
                <a:solidFill>
                  <a:srgbClr val="000000"/>
                </a:solidFill>
              </a:rPr>
              <a:t>alcuni</a:t>
            </a:r>
            <a:r>
              <a:rPr lang="en-US" dirty="0">
                <a:solidFill>
                  <a:srgbClr val="000000"/>
                </a:solidFill>
              </a:rPr>
              <a:t> </a:t>
            </a:r>
            <a:r>
              <a:rPr lang="en-US" dirty="0" err="1">
                <a:solidFill>
                  <a:srgbClr val="000000"/>
                </a:solidFill>
              </a:rPr>
              <a:t>esempi</a:t>
            </a:r>
            <a:r>
              <a:rPr lang="en-US" dirty="0">
                <a:solidFill>
                  <a:srgbClr val="000000"/>
                </a:solidFill>
              </a:rPr>
              <a:t> </a:t>
            </a:r>
            <a:r>
              <a:rPr lang="en-US" dirty="0" err="1">
                <a:solidFill>
                  <a:srgbClr val="000000"/>
                </a:solidFill>
              </a:rPr>
              <a:t>dell’utilizzo</a:t>
            </a:r>
            <a:r>
              <a:rPr lang="en-US" dirty="0">
                <a:solidFill>
                  <a:srgbClr val="000000"/>
                </a:solidFill>
              </a:rPr>
              <a:t> di </a:t>
            </a:r>
            <a:r>
              <a:rPr lang="en-US" dirty="0" err="1">
                <a:solidFill>
                  <a:srgbClr val="000000"/>
                </a:solidFill>
              </a:rPr>
              <a:t>useEffect</a:t>
            </a:r>
            <a:r>
              <a:rPr lang="en-US" dirty="0">
                <a:solidFill>
                  <a:srgbClr val="000000"/>
                </a:solidFill>
              </a:rPr>
              <a:t>:</a:t>
            </a:r>
          </a:p>
          <a:p>
            <a:r>
              <a:rPr lang="en-US" b="1" dirty="0">
                <a:solidFill>
                  <a:srgbClr val="000000"/>
                </a:solidFill>
              </a:rPr>
              <a:t>Caso </a:t>
            </a:r>
            <a:r>
              <a:rPr lang="en-US" b="1" dirty="0" err="1">
                <a:solidFill>
                  <a:srgbClr val="000000"/>
                </a:solidFill>
              </a:rPr>
              <a:t>d’uso</a:t>
            </a:r>
            <a:r>
              <a:rPr lang="en-US" b="1" dirty="0">
                <a:solidFill>
                  <a:srgbClr val="000000"/>
                </a:solidFill>
              </a:rPr>
              <a:t> 1:</a:t>
            </a:r>
          </a:p>
          <a:p>
            <a:r>
              <a:rPr lang="en-US" dirty="0">
                <a:solidFill>
                  <a:srgbClr val="000000"/>
                </a:solidFill>
              </a:rPr>
              <a:t>Il </a:t>
            </a:r>
            <a:r>
              <a:rPr lang="en-US" dirty="0" err="1">
                <a:solidFill>
                  <a:srgbClr val="000000"/>
                </a:solidFill>
              </a:rPr>
              <a:t>mio</a:t>
            </a:r>
            <a:r>
              <a:rPr lang="en-US" dirty="0">
                <a:solidFill>
                  <a:srgbClr val="000000"/>
                </a:solidFill>
              </a:rPr>
              <a:t> </a:t>
            </a:r>
            <a:r>
              <a:rPr lang="en-US" dirty="0" err="1">
                <a:solidFill>
                  <a:srgbClr val="000000"/>
                </a:solidFill>
              </a:rPr>
              <a:t>componente</a:t>
            </a:r>
            <a:r>
              <a:rPr lang="en-US" dirty="0">
                <a:solidFill>
                  <a:srgbClr val="000000"/>
                </a:solidFill>
              </a:rPr>
              <a:t> </a:t>
            </a:r>
            <a:r>
              <a:rPr lang="en-US" dirty="0" err="1">
                <a:solidFill>
                  <a:srgbClr val="000000"/>
                </a:solidFill>
              </a:rPr>
              <a:t>riceve</a:t>
            </a:r>
            <a:r>
              <a:rPr lang="en-US" dirty="0">
                <a:solidFill>
                  <a:srgbClr val="000000"/>
                </a:solidFill>
              </a:rPr>
              <a:t> in props </a:t>
            </a:r>
            <a:r>
              <a:rPr lang="en-US" dirty="0" err="1">
                <a:solidFill>
                  <a:srgbClr val="000000"/>
                </a:solidFill>
              </a:rPr>
              <a:t>una</a:t>
            </a:r>
            <a:r>
              <a:rPr lang="en-US" dirty="0">
                <a:solidFill>
                  <a:srgbClr val="000000"/>
                </a:solidFill>
              </a:rPr>
              <a:t> </a:t>
            </a:r>
            <a:r>
              <a:rPr lang="en-US" dirty="0" err="1">
                <a:solidFill>
                  <a:srgbClr val="000000"/>
                </a:solidFill>
              </a:rPr>
              <a:t>variabile</a:t>
            </a:r>
            <a:r>
              <a:rPr lang="en-US" dirty="0">
                <a:solidFill>
                  <a:srgbClr val="000000"/>
                </a:solidFill>
              </a:rPr>
              <a:t> name e </a:t>
            </a:r>
            <a:r>
              <a:rPr lang="en-US" dirty="0" err="1">
                <a:solidFill>
                  <a:srgbClr val="000000"/>
                </a:solidFill>
              </a:rPr>
              <a:t>ogni</a:t>
            </a:r>
            <a:r>
              <a:rPr lang="en-US" dirty="0">
                <a:solidFill>
                  <a:srgbClr val="000000"/>
                </a:solidFill>
              </a:rPr>
              <a:t> volta </a:t>
            </a:r>
            <a:r>
              <a:rPr lang="en-US" dirty="0" err="1">
                <a:solidFill>
                  <a:srgbClr val="000000"/>
                </a:solidFill>
              </a:rPr>
              <a:t>che</a:t>
            </a:r>
            <a:r>
              <a:rPr lang="en-US" dirty="0">
                <a:solidFill>
                  <a:srgbClr val="000000"/>
                </a:solidFill>
              </a:rPr>
              <a:t> cambia </a:t>
            </a:r>
            <a:r>
              <a:rPr lang="en-US" dirty="0" err="1">
                <a:solidFill>
                  <a:srgbClr val="000000"/>
                </a:solidFill>
              </a:rPr>
              <a:t>voglio</a:t>
            </a:r>
            <a:r>
              <a:rPr lang="en-US" dirty="0">
                <a:solidFill>
                  <a:srgbClr val="000000"/>
                </a:solidFill>
              </a:rPr>
              <a:t> </a:t>
            </a:r>
            <a:r>
              <a:rPr lang="en-US" dirty="0" err="1">
                <a:solidFill>
                  <a:srgbClr val="000000"/>
                </a:solidFill>
              </a:rPr>
              <a:t>stampare</a:t>
            </a:r>
            <a:r>
              <a:rPr lang="en-US" dirty="0">
                <a:solidFill>
                  <a:srgbClr val="000000"/>
                </a:solidFill>
              </a:rPr>
              <a:t> un console.log  </a:t>
            </a:r>
          </a:p>
          <a:p>
            <a:endParaRPr lang="en-US" dirty="0">
              <a:solidFill>
                <a:srgbClr val="000000"/>
              </a:solidFill>
            </a:endParaRPr>
          </a:p>
          <a:p>
            <a:r>
              <a:rPr lang="en-US" dirty="0">
                <a:solidFill>
                  <a:srgbClr val="FF0000"/>
                </a:solidFill>
              </a:rPr>
              <a:t>[</a:t>
            </a:r>
            <a:r>
              <a:rPr lang="en-US" dirty="0" err="1">
                <a:solidFill>
                  <a:srgbClr val="FF0000"/>
                </a:solidFill>
              </a:rPr>
              <a:t>Soluzione</a:t>
            </a:r>
            <a:r>
              <a:rPr lang="en-US" dirty="0">
                <a:solidFill>
                  <a:srgbClr val="FF0000"/>
                </a:solidFill>
              </a:rPr>
              <a:t> </a:t>
            </a:r>
            <a:r>
              <a:rPr lang="en-US" dirty="0" err="1">
                <a:solidFill>
                  <a:srgbClr val="FF0000"/>
                </a:solidFill>
              </a:rPr>
              <a:t>Sbagliata</a:t>
            </a:r>
            <a:r>
              <a:rPr lang="en-US" dirty="0">
                <a:solidFill>
                  <a:srgbClr val="FF0000"/>
                </a:solidFill>
              </a:rPr>
              <a:t>]</a:t>
            </a:r>
          </a:p>
          <a:p>
            <a:endParaRPr lang="en-US" b="1" i="1" dirty="0">
              <a:solidFill>
                <a:srgbClr val="000000"/>
              </a:solidFill>
            </a:endParaRPr>
          </a:p>
        </p:txBody>
      </p:sp>
      <p:sp>
        <p:nvSpPr>
          <p:cNvPr id="10" name="Footer Placeholder 2">
            <a:extLst>
              <a:ext uri="{FF2B5EF4-FFF2-40B4-BE49-F238E27FC236}">
                <a16:creationId xmlns:a16="http://schemas.microsoft.com/office/drawing/2014/main" id="{7F0B546C-5020-D455-AB6B-4F979E6DFE90}"/>
              </a:ext>
            </a:extLst>
          </p:cNvPr>
          <p:cNvSpPr txBox="1">
            <a:spLocks/>
          </p:cNvSpPr>
          <p:nvPr/>
        </p:nvSpPr>
        <p:spPr>
          <a:xfrm>
            <a:off x="0" y="6492875"/>
            <a:ext cx="5867400" cy="365125"/>
          </a:xfrm>
          <a:prstGeom prst="rect">
            <a:avLst/>
          </a:prstGeom>
        </p:spPr>
        <p:txBody>
          <a:bodyPr vert="horz" lIns="91440" tIns="45720" rIns="91440" bIns="45720" rtlCol="0" anchor="ctr"/>
          <a:lstStyle>
            <a:defPPr>
              <a:defRPr lang="it-IT"/>
            </a:defPPr>
            <a:lvl1pPr marL="0" algn="l" defTabSz="914400" rtl="0" eaLnBrk="1" latinLnBrk="0" hangingPunct="1">
              <a:defRPr sz="10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IBM CIC </a:t>
            </a:r>
            <a:r>
              <a:rPr lang="en-150"/>
              <a:t>Web Tier Module </a:t>
            </a:r>
            <a:r>
              <a:rPr lang="en-US"/>
              <a:t>/ © 20</a:t>
            </a:r>
            <a:r>
              <a:rPr lang="it-IT"/>
              <a:t>23</a:t>
            </a:r>
            <a:r>
              <a:rPr lang="en-US"/>
              <a:t> IBM Client Innovation Center</a:t>
            </a:r>
            <a:endParaRPr lang="it-IT"/>
          </a:p>
        </p:txBody>
      </p:sp>
      <p:pic>
        <p:nvPicPr>
          <p:cNvPr id="3" name="Immagine 2">
            <a:extLst>
              <a:ext uri="{FF2B5EF4-FFF2-40B4-BE49-F238E27FC236}">
                <a16:creationId xmlns:a16="http://schemas.microsoft.com/office/drawing/2014/main" id="{1BAB01EE-4799-C94B-B5D3-C60A60076F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46646" y="3593161"/>
            <a:ext cx="5298707" cy="2499223"/>
          </a:xfrm>
          <a:prstGeom prst="rect">
            <a:avLst/>
          </a:prstGeom>
        </p:spPr>
      </p:pic>
    </p:spTree>
    <p:extLst>
      <p:ext uri="{BB962C8B-B14F-4D97-AF65-F5344CB8AC3E}">
        <p14:creationId xmlns:p14="http://schemas.microsoft.com/office/powerpoint/2010/main" val="13954343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2D39BF-6E80-4F17-94FB-E5152C64BEAF}"/>
              </a:ext>
            </a:extLst>
          </p:cNvPr>
          <p:cNvSpPr>
            <a:spLocks noGrp="1"/>
          </p:cNvSpPr>
          <p:nvPr>
            <p:ph type="title"/>
          </p:nvPr>
        </p:nvSpPr>
        <p:spPr>
          <a:xfrm>
            <a:off x="219238" y="512857"/>
            <a:ext cx="10369513" cy="885253"/>
          </a:xfrm>
        </p:spPr>
        <p:txBody>
          <a:bodyPr vert="horz" lIns="91440" tIns="45720" rIns="91440" bIns="45720" rtlCol="0" anchor="ctr">
            <a:normAutofit/>
          </a:bodyPr>
          <a:lstStyle/>
          <a:p>
            <a:r>
              <a:rPr lang="en-US" dirty="0">
                <a:solidFill>
                  <a:schemeClr val="accent2"/>
                </a:solidFill>
              </a:rPr>
              <a:t>Hook </a:t>
            </a:r>
            <a:r>
              <a:rPr lang="en-US" dirty="0" err="1">
                <a:solidFill>
                  <a:schemeClr val="accent2"/>
                </a:solidFill>
              </a:rPr>
              <a:t>useEffect</a:t>
            </a:r>
            <a:r>
              <a:rPr lang="en-US" dirty="0">
                <a:solidFill>
                  <a:schemeClr val="accent2"/>
                </a:solidFill>
              </a:rPr>
              <a:t> - </a:t>
            </a:r>
            <a:r>
              <a:rPr lang="en-US" dirty="0" err="1">
                <a:solidFill>
                  <a:schemeClr val="accent2"/>
                </a:solidFill>
              </a:rPr>
              <a:t>Esempi</a:t>
            </a:r>
            <a:endParaRPr lang="en-US" dirty="0">
              <a:solidFill>
                <a:schemeClr val="accent2"/>
              </a:solidFill>
            </a:endParaRPr>
          </a:p>
        </p:txBody>
      </p:sp>
      <p:sp>
        <p:nvSpPr>
          <p:cNvPr id="6" name="Text Placeholder 5">
            <a:extLst>
              <a:ext uri="{FF2B5EF4-FFF2-40B4-BE49-F238E27FC236}">
                <a16:creationId xmlns:a16="http://schemas.microsoft.com/office/drawing/2014/main" id="{CBDE5A32-B21D-4E38-ACC3-CB7887988876}"/>
              </a:ext>
            </a:extLst>
          </p:cNvPr>
          <p:cNvSpPr>
            <a:spLocks noGrp="1"/>
          </p:cNvSpPr>
          <p:nvPr>
            <p:ph type="body" sz="quarter" idx="13"/>
          </p:nvPr>
        </p:nvSpPr>
        <p:spPr/>
        <p:txBody>
          <a:bodyPr vert="horz" lIns="91440" tIns="45720" rIns="91440" bIns="45720" rtlCol="0" anchor="t">
            <a:noAutofit/>
          </a:bodyPr>
          <a:lstStyle/>
          <a:p>
            <a:r>
              <a:rPr lang="en-US" dirty="0"/>
              <a:t>Day 1 – Hooks</a:t>
            </a:r>
          </a:p>
        </p:txBody>
      </p:sp>
      <p:sp>
        <p:nvSpPr>
          <p:cNvPr id="7" name="Text Placeholder 6">
            <a:extLst>
              <a:ext uri="{FF2B5EF4-FFF2-40B4-BE49-F238E27FC236}">
                <a16:creationId xmlns:a16="http://schemas.microsoft.com/office/drawing/2014/main" id="{FFF0D19A-E495-4769-9480-A895CF339435}"/>
              </a:ext>
            </a:extLst>
          </p:cNvPr>
          <p:cNvSpPr>
            <a:spLocks noGrp="1"/>
          </p:cNvSpPr>
          <p:nvPr>
            <p:ph type="body" sz="quarter" idx="14"/>
          </p:nvPr>
        </p:nvSpPr>
        <p:spPr>
          <a:xfrm>
            <a:off x="246552" y="1444325"/>
            <a:ext cx="12033985" cy="1866766"/>
          </a:xfrm>
        </p:spPr>
        <p:txBody>
          <a:bodyPr vert="horz" lIns="91440" tIns="45720" rIns="91440" bIns="45720" rtlCol="0" anchor="t">
            <a:noAutofit/>
          </a:bodyPr>
          <a:lstStyle/>
          <a:p>
            <a:r>
              <a:rPr lang="en-US" dirty="0">
                <a:solidFill>
                  <a:srgbClr val="000000"/>
                </a:solidFill>
              </a:rPr>
              <a:t>Di </a:t>
            </a:r>
            <a:r>
              <a:rPr lang="en-US" dirty="0" err="1">
                <a:solidFill>
                  <a:srgbClr val="000000"/>
                </a:solidFill>
              </a:rPr>
              <a:t>seguito</a:t>
            </a:r>
            <a:r>
              <a:rPr lang="en-US" dirty="0">
                <a:solidFill>
                  <a:srgbClr val="000000"/>
                </a:solidFill>
              </a:rPr>
              <a:t> </a:t>
            </a:r>
            <a:r>
              <a:rPr lang="en-US" dirty="0" err="1">
                <a:solidFill>
                  <a:srgbClr val="000000"/>
                </a:solidFill>
              </a:rPr>
              <a:t>alcuni</a:t>
            </a:r>
            <a:r>
              <a:rPr lang="en-US" dirty="0">
                <a:solidFill>
                  <a:srgbClr val="000000"/>
                </a:solidFill>
              </a:rPr>
              <a:t> </a:t>
            </a:r>
            <a:r>
              <a:rPr lang="en-US" dirty="0" err="1">
                <a:solidFill>
                  <a:srgbClr val="000000"/>
                </a:solidFill>
              </a:rPr>
              <a:t>esempi</a:t>
            </a:r>
            <a:r>
              <a:rPr lang="en-US" dirty="0">
                <a:solidFill>
                  <a:srgbClr val="000000"/>
                </a:solidFill>
              </a:rPr>
              <a:t> </a:t>
            </a:r>
            <a:r>
              <a:rPr lang="en-US" dirty="0" err="1">
                <a:solidFill>
                  <a:srgbClr val="000000"/>
                </a:solidFill>
              </a:rPr>
              <a:t>dell’utilizzo</a:t>
            </a:r>
            <a:r>
              <a:rPr lang="en-US" dirty="0">
                <a:solidFill>
                  <a:srgbClr val="000000"/>
                </a:solidFill>
              </a:rPr>
              <a:t> di </a:t>
            </a:r>
            <a:r>
              <a:rPr lang="en-US" dirty="0" err="1">
                <a:solidFill>
                  <a:srgbClr val="000000"/>
                </a:solidFill>
              </a:rPr>
              <a:t>useEffect</a:t>
            </a:r>
            <a:r>
              <a:rPr lang="en-US" dirty="0">
                <a:solidFill>
                  <a:srgbClr val="000000"/>
                </a:solidFill>
              </a:rPr>
              <a:t>:</a:t>
            </a:r>
          </a:p>
          <a:p>
            <a:r>
              <a:rPr lang="en-US" b="1" dirty="0">
                <a:solidFill>
                  <a:srgbClr val="000000"/>
                </a:solidFill>
              </a:rPr>
              <a:t>Caso </a:t>
            </a:r>
            <a:r>
              <a:rPr lang="en-US" b="1" dirty="0" err="1">
                <a:solidFill>
                  <a:srgbClr val="000000"/>
                </a:solidFill>
              </a:rPr>
              <a:t>d’uso</a:t>
            </a:r>
            <a:r>
              <a:rPr lang="en-US" b="1" dirty="0">
                <a:solidFill>
                  <a:srgbClr val="000000"/>
                </a:solidFill>
              </a:rPr>
              <a:t> 1:</a:t>
            </a:r>
          </a:p>
          <a:p>
            <a:r>
              <a:rPr lang="en-US" dirty="0">
                <a:solidFill>
                  <a:srgbClr val="000000"/>
                </a:solidFill>
              </a:rPr>
              <a:t>Il </a:t>
            </a:r>
            <a:r>
              <a:rPr lang="en-US" dirty="0" err="1">
                <a:solidFill>
                  <a:srgbClr val="000000"/>
                </a:solidFill>
              </a:rPr>
              <a:t>mio</a:t>
            </a:r>
            <a:r>
              <a:rPr lang="en-US" dirty="0">
                <a:solidFill>
                  <a:srgbClr val="000000"/>
                </a:solidFill>
              </a:rPr>
              <a:t> </a:t>
            </a:r>
            <a:r>
              <a:rPr lang="en-US" dirty="0" err="1">
                <a:solidFill>
                  <a:srgbClr val="000000"/>
                </a:solidFill>
              </a:rPr>
              <a:t>componente</a:t>
            </a:r>
            <a:r>
              <a:rPr lang="en-US" dirty="0">
                <a:solidFill>
                  <a:srgbClr val="000000"/>
                </a:solidFill>
              </a:rPr>
              <a:t> </a:t>
            </a:r>
            <a:r>
              <a:rPr lang="en-US" dirty="0" err="1">
                <a:solidFill>
                  <a:srgbClr val="000000"/>
                </a:solidFill>
              </a:rPr>
              <a:t>riceve</a:t>
            </a:r>
            <a:r>
              <a:rPr lang="en-US" dirty="0">
                <a:solidFill>
                  <a:srgbClr val="000000"/>
                </a:solidFill>
              </a:rPr>
              <a:t> in props </a:t>
            </a:r>
            <a:r>
              <a:rPr lang="en-US" dirty="0" err="1">
                <a:solidFill>
                  <a:srgbClr val="000000"/>
                </a:solidFill>
              </a:rPr>
              <a:t>una</a:t>
            </a:r>
            <a:r>
              <a:rPr lang="en-US" dirty="0">
                <a:solidFill>
                  <a:srgbClr val="000000"/>
                </a:solidFill>
              </a:rPr>
              <a:t> </a:t>
            </a:r>
            <a:r>
              <a:rPr lang="en-US" dirty="0" err="1">
                <a:solidFill>
                  <a:srgbClr val="000000"/>
                </a:solidFill>
              </a:rPr>
              <a:t>variabile</a:t>
            </a:r>
            <a:r>
              <a:rPr lang="en-US" dirty="0">
                <a:solidFill>
                  <a:srgbClr val="000000"/>
                </a:solidFill>
              </a:rPr>
              <a:t> name e </a:t>
            </a:r>
            <a:r>
              <a:rPr lang="en-US" dirty="0" err="1">
                <a:solidFill>
                  <a:srgbClr val="000000"/>
                </a:solidFill>
              </a:rPr>
              <a:t>ogni</a:t>
            </a:r>
            <a:r>
              <a:rPr lang="en-US" dirty="0">
                <a:solidFill>
                  <a:srgbClr val="000000"/>
                </a:solidFill>
              </a:rPr>
              <a:t> volta </a:t>
            </a:r>
            <a:r>
              <a:rPr lang="en-US" dirty="0" err="1">
                <a:solidFill>
                  <a:srgbClr val="000000"/>
                </a:solidFill>
              </a:rPr>
              <a:t>che</a:t>
            </a:r>
            <a:r>
              <a:rPr lang="en-US" dirty="0">
                <a:solidFill>
                  <a:srgbClr val="000000"/>
                </a:solidFill>
              </a:rPr>
              <a:t> cambia </a:t>
            </a:r>
            <a:r>
              <a:rPr lang="en-US" dirty="0" err="1">
                <a:solidFill>
                  <a:srgbClr val="000000"/>
                </a:solidFill>
              </a:rPr>
              <a:t>voglio</a:t>
            </a:r>
            <a:r>
              <a:rPr lang="en-US" dirty="0">
                <a:solidFill>
                  <a:srgbClr val="000000"/>
                </a:solidFill>
              </a:rPr>
              <a:t> </a:t>
            </a:r>
            <a:r>
              <a:rPr lang="en-US" dirty="0" err="1">
                <a:solidFill>
                  <a:srgbClr val="000000"/>
                </a:solidFill>
              </a:rPr>
              <a:t>stampare</a:t>
            </a:r>
            <a:r>
              <a:rPr lang="en-US" dirty="0">
                <a:solidFill>
                  <a:srgbClr val="000000"/>
                </a:solidFill>
              </a:rPr>
              <a:t> un console.log  </a:t>
            </a:r>
          </a:p>
          <a:p>
            <a:endParaRPr lang="en-US" dirty="0">
              <a:solidFill>
                <a:srgbClr val="000000"/>
              </a:solidFill>
            </a:endParaRPr>
          </a:p>
          <a:p>
            <a:r>
              <a:rPr lang="en-US" dirty="0">
                <a:solidFill>
                  <a:srgbClr val="00B050"/>
                </a:solidFill>
              </a:rPr>
              <a:t>[</a:t>
            </a:r>
            <a:r>
              <a:rPr lang="en-US" dirty="0" err="1">
                <a:solidFill>
                  <a:srgbClr val="00B050"/>
                </a:solidFill>
              </a:rPr>
              <a:t>Soluzione</a:t>
            </a:r>
            <a:r>
              <a:rPr lang="en-US" dirty="0">
                <a:solidFill>
                  <a:srgbClr val="00B050"/>
                </a:solidFill>
              </a:rPr>
              <a:t> </a:t>
            </a:r>
            <a:r>
              <a:rPr lang="en-US" dirty="0" err="1">
                <a:solidFill>
                  <a:srgbClr val="00B050"/>
                </a:solidFill>
              </a:rPr>
              <a:t>Corretta</a:t>
            </a:r>
            <a:r>
              <a:rPr lang="en-US" dirty="0">
                <a:solidFill>
                  <a:srgbClr val="00B050"/>
                </a:solidFill>
              </a:rPr>
              <a:t>]</a:t>
            </a:r>
          </a:p>
          <a:p>
            <a:endParaRPr lang="en-US" dirty="0">
              <a:solidFill>
                <a:srgbClr val="000000"/>
              </a:solidFill>
            </a:endParaRPr>
          </a:p>
        </p:txBody>
      </p:sp>
      <p:sp>
        <p:nvSpPr>
          <p:cNvPr id="10" name="Footer Placeholder 2">
            <a:extLst>
              <a:ext uri="{FF2B5EF4-FFF2-40B4-BE49-F238E27FC236}">
                <a16:creationId xmlns:a16="http://schemas.microsoft.com/office/drawing/2014/main" id="{7F0B546C-5020-D455-AB6B-4F979E6DFE90}"/>
              </a:ext>
            </a:extLst>
          </p:cNvPr>
          <p:cNvSpPr txBox="1">
            <a:spLocks/>
          </p:cNvSpPr>
          <p:nvPr/>
        </p:nvSpPr>
        <p:spPr>
          <a:xfrm>
            <a:off x="0" y="6492875"/>
            <a:ext cx="5867400" cy="365125"/>
          </a:xfrm>
          <a:prstGeom prst="rect">
            <a:avLst/>
          </a:prstGeom>
        </p:spPr>
        <p:txBody>
          <a:bodyPr vert="horz" lIns="91440" tIns="45720" rIns="91440" bIns="45720" rtlCol="0" anchor="ctr"/>
          <a:lstStyle>
            <a:defPPr>
              <a:defRPr lang="it-IT"/>
            </a:defPPr>
            <a:lvl1pPr marL="0" algn="l" defTabSz="914400" rtl="0" eaLnBrk="1" latinLnBrk="0" hangingPunct="1">
              <a:defRPr sz="10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IBM CIC </a:t>
            </a:r>
            <a:r>
              <a:rPr lang="en-150"/>
              <a:t>Web Tier Module </a:t>
            </a:r>
            <a:r>
              <a:rPr lang="en-US"/>
              <a:t>/ © 20</a:t>
            </a:r>
            <a:r>
              <a:rPr lang="it-IT"/>
              <a:t>23</a:t>
            </a:r>
            <a:r>
              <a:rPr lang="en-US"/>
              <a:t> IBM Client Innovation Center</a:t>
            </a:r>
            <a:endParaRPr lang="it-IT"/>
          </a:p>
        </p:txBody>
      </p:sp>
      <p:pic>
        <p:nvPicPr>
          <p:cNvPr id="4" name="Immagine 3">
            <a:extLst>
              <a:ext uri="{FF2B5EF4-FFF2-40B4-BE49-F238E27FC236}">
                <a16:creationId xmlns:a16="http://schemas.microsoft.com/office/drawing/2014/main" id="{FEAAF5F2-638F-6043-95BF-2160D798B2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79623" y="3429000"/>
            <a:ext cx="5632754" cy="2656782"/>
          </a:xfrm>
          <a:prstGeom prst="rect">
            <a:avLst/>
          </a:prstGeom>
        </p:spPr>
      </p:pic>
    </p:spTree>
    <p:extLst>
      <p:ext uri="{BB962C8B-B14F-4D97-AF65-F5344CB8AC3E}">
        <p14:creationId xmlns:p14="http://schemas.microsoft.com/office/powerpoint/2010/main" val="22679455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2D39BF-6E80-4F17-94FB-E5152C64BEAF}"/>
              </a:ext>
            </a:extLst>
          </p:cNvPr>
          <p:cNvSpPr>
            <a:spLocks noGrp="1"/>
          </p:cNvSpPr>
          <p:nvPr>
            <p:ph type="title"/>
          </p:nvPr>
        </p:nvSpPr>
        <p:spPr>
          <a:xfrm>
            <a:off x="219238" y="512856"/>
            <a:ext cx="10369513" cy="885253"/>
          </a:xfrm>
        </p:spPr>
        <p:txBody>
          <a:bodyPr vert="horz" lIns="91440" tIns="45720" rIns="91440" bIns="45720" rtlCol="0" anchor="ctr">
            <a:normAutofit/>
          </a:bodyPr>
          <a:lstStyle/>
          <a:p>
            <a:r>
              <a:rPr lang="en-US" dirty="0">
                <a:solidFill>
                  <a:schemeClr val="accent2"/>
                </a:solidFill>
              </a:rPr>
              <a:t>Hook </a:t>
            </a:r>
            <a:r>
              <a:rPr lang="en-US" dirty="0" err="1">
                <a:solidFill>
                  <a:schemeClr val="accent2"/>
                </a:solidFill>
              </a:rPr>
              <a:t>useEffect</a:t>
            </a:r>
            <a:r>
              <a:rPr lang="en-US" dirty="0">
                <a:solidFill>
                  <a:schemeClr val="accent2"/>
                </a:solidFill>
              </a:rPr>
              <a:t> - </a:t>
            </a:r>
            <a:r>
              <a:rPr lang="en-US" dirty="0" err="1">
                <a:solidFill>
                  <a:schemeClr val="accent2"/>
                </a:solidFill>
              </a:rPr>
              <a:t>Esempi</a:t>
            </a:r>
            <a:endParaRPr lang="en-US" dirty="0">
              <a:solidFill>
                <a:schemeClr val="accent2"/>
              </a:solidFill>
            </a:endParaRPr>
          </a:p>
        </p:txBody>
      </p:sp>
      <p:sp>
        <p:nvSpPr>
          <p:cNvPr id="6" name="Text Placeholder 5">
            <a:extLst>
              <a:ext uri="{FF2B5EF4-FFF2-40B4-BE49-F238E27FC236}">
                <a16:creationId xmlns:a16="http://schemas.microsoft.com/office/drawing/2014/main" id="{CBDE5A32-B21D-4E38-ACC3-CB7887988876}"/>
              </a:ext>
            </a:extLst>
          </p:cNvPr>
          <p:cNvSpPr>
            <a:spLocks noGrp="1"/>
          </p:cNvSpPr>
          <p:nvPr>
            <p:ph type="body" sz="quarter" idx="13"/>
          </p:nvPr>
        </p:nvSpPr>
        <p:spPr/>
        <p:txBody>
          <a:bodyPr vert="horz" lIns="91440" tIns="45720" rIns="91440" bIns="45720" rtlCol="0" anchor="t">
            <a:noAutofit/>
          </a:bodyPr>
          <a:lstStyle/>
          <a:p>
            <a:r>
              <a:rPr lang="en-US" dirty="0"/>
              <a:t>Day 1 – Hooks</a:t>
            </a:r>
          </a:p>
        </p:txBody>
      </p:sp>
      <p:sp>
        <p:nvSpPr>
          <p:cNvPr id="7" name="Text Placeholder 6">
            <a:extLst>
              <a:ext uri="{FF2B5EF4-FFF2-40B4-BE49-F238E27FC236}">
                <a16:creationId xmlns:a16="http://schemas.microsoft.com/office/drawing/2014/main" id="{FFF0D19A-E495-4769-9480-A895CF339435}"/>
              </a:ext>
            </a:extLst>
          </p:cNvPr>
          <p:cNvSpPr>
            <a:spLocks noGrp="1"/>
          </p:cNvSpPr>
          <p:nvPr>
            <p:ph type="body" sz="quarter" idx="14"/>
          </p:nvPr>
        </p:nvSpPr>
        <p:spPr>
          <a:xfrm>
            <a:off x="228600" y="1348979"/>
            <a:ext cx="11963400" cy="1938685"/>
          </a:xfrm>
        </p:spPr>
        <p:txBody>
          <a:bodyPr vert="horz" lIns="91440" tIns="45720" rIns="91440" bIns="45720" rtlCol="0" anchor="t">
            <a:noAutofit/>
          </a:bodyPr>
          <a:lstStyle/>
          <a:p>
            <a:r>
              <a:rPr lang="en-US" dirty="0">
                <a:solidFill>
                  <a:srgbClr val="000000"/>
                </a:solidFill>
              </a:rPr>
              <a:t>Di </a:t>
            </a:r>
            <a:r>
              <a:rPr lang="en-US" dirty="0" err="1">
                <a:solidFill>
                  <a:srgbClr val="000000"/>
                </a:solidFill>
              </a:rPr>
              <a:t>seguito</a:t>
            </a:r>
            <a:r>
              <a:rPr lang="en-US" dirty="0">
                <a:solidFill>
                  <a:srgbClr val="000000"/>
                </a:solidFill>
              </a:rPr>
              <a:t> </a:t>
            </a:r>
            <a:r>
              <a:rPr lang="en-US" dirty="0" err="1">
                <a:solidFill>
                  <a:srgbClr val="000000"/>
                </a:solidFill>
              </a:rPr>
              <a:t>alcuni</a:t>
            </a:r>
            <a:r>
              <a:rPr lang="en-US" dirty="0">
                <a:solidFill>
                  <a:srgbClr val="000000"/>
                </a:solidFill>
              </a:rPr>
              <a:t> </a:t>
            </a:r>
            <a:r>
              <a:rPr lang="en-US" dirty="0" err="1">
                <a:solidFill>
                  <a:srgbClr val="000000"/>
                </a:solidFill>
              </a:rPr>
              <a:t>esempi</a:t>
            </a:r>
            <a:r>
              <a:rPr lang="en-US" dirty="0">
                <a:solidFill>
                  <a:srgbClr val="000000"/>
                </a:solidFill>
              </a:rPr>
              <a:t> </a:t>
            </a:r>
            <a:r>
              <a:rPr lang="en-US" dirty="0" err="1">
                <a:solidFill>
                  <a:srgbClr val="000000"/>
                </a:solidFill>
              </a:rPr>
              <a:t>dell’utilizzo</a:t>
            </a:r>
            <a:r>
              <a:rPr lang="en-US" dirty="0">
                <a:solidFill>
                  <a:srgbClr val="000000"/>
                </a:solidFill>
              </a:rPr>
              <a:t> di </a:t>
            </a:r>
            <a:r>
              <a:rPr lang="en-US" dirty="0" err="1">
                <a:solidFill>
                  <a:srgbClr val="000000"/>
                </a:solidFill>
              </a:rPr>
              <a:t>useEffect</a:t>
            </a:r>
            <a:r>
              <a:rPr lang="en-US" dirty="0">
                <a:solidFill>
                  <a:srgbClr val="000000"/>
                </a:solidFill>
              </a:rPr>
              <a:t>:</a:t>
            </a:r>
          </a:p>
          <a:p>
            <a:r>
              <a:rPr lang="en-US" b="1" dirty="0">
                <a:solidFill>
                  <a:srgbClr val="000000"/>
                </a:solidFill>
              </a:rPr>
              <a:t>Caso </a:t>
            </a:r>
            <a:r>
              <a:rPr lang="en-US" b="1" dirty="0" err="1">
                <a:solidFill>
                  <a:srgbClr val="000000"/>
                </a:solidFill>
              </a:rPr>
              <a:t>d’uso</a:t>
            </a:r>
            <a:r>
              <a:rPr lang="en-US" b="1" dirty="0">
                <a:solidFill>
                  <a:srgbClr val="000000"/>
                </a:solidFill>
              </a:rPr>
              <a:t> 2:</a:t>
            </a:r>
            <a:r>
              <a:rPr lang="en-US" dirty="0">
                <a:solidFill>
                  <a:srgbClr val="000000"/>
                </a:solidFill>
              </a:rPr>
              <a:t> </a:t>
            </a:r>
          </a:p>
          <a:p>
            <a:r>
              <a:rPr lang="en-US" dirty="0">
                <a:solidFill>
                  <a:srgbClr val="000000"/>
                </a:solidFill>
              </a:rPr>
              <a:t>Il </a:t>
            </a:r>
            <a:r>
              <a:rPr lang="en-US" dirty="0" err="1">
                <a:solidFill>
                  <a:srgbClr val="000000"/>
                </a:solidFill>
              </a:rPr>
              <a:t>mio</a:t>
            </a:r>
            <a:r>
              <a:rPr lang="en-US" dirty="0">
                <a:solidFill>
                  <a:srgbClr val="000000"/>
                </a:solidFill>
              </a:rPr>
              <a:t> </a:t>
            </a:r>
            <a:r>
              <a:rPr lang="en-US" dirty="0" err="1">
                <a:solidFill>
                  <a:srgbClr val="000000"/>
                </a:solidFill>
              </a:rPr>
              <a:t>componente</a:t>
            </a:r>
            <a:r>
              <a:rPr lang="en-US" dirty="0">
                <a:solidFill>
                  <a:srgbClr val="000000"/>
                </a:solidFill>
              </a:rPr>
              <a:t> </a:t>
            </a:r>
            <a:r>
              <a:rPr lang="en-US" dirty="0" err="1">
                <a:solidFill>
                  <a:srgbClr val="000000"/>
                </a:solidFill>
              </a:rPr>
              <a:t>ogni</a:t>
            </a:r>
            <a:r>
              <a:rPr lang="en-US" dirty="0">
                <a:solidFill>
                  <a:srgbClr val="000000"/>
                </a:solidFill>
              </a:rPr>
              <a:t> volta </a:t>
            </a:r>
            <a:r>
              <a:rPr lang="en-US" dirty="0" err="1">
                <a:solidFill>
                  <a:srgbClr val="000000"/>
                </a:solidFill>
              </a:rPr>
              <a:t>che</a:t>
            </a:r>
            <a:r>
              <a:rPr lang="en-US" dirty="0">
                <a:solidFill>
                  <a:srgbClr val="000000"/>
                </a:solidFill>
              </a:rPr>
              <a:t> </a:t>
            </a:r>
            <a:r>
              <a:rPr lang="en-US" dirty="0" err="1">
                <a:solidFill>
                  <a:srgbClr val="000000"/>
                </a:solidFill>
              </a:rPr>
              <a:t>viene</a:t>
            </a:r>
            <a:r>
              <a:rPr lang="en-US" dirty="0">
                <a:solidFill>
                  <a:srgbClr val="000000"/>
                </a:solidFill>
              </a:rPr>
              <a:t> </a:t>
            </a:r>
            <a:r>
              <a:rPr lang="en-US" dirty="0" err="1">
                <a:solidFill>
                  <a:srgbClr val="000000"/>
                </a:solidFill>
              </a:rPr>
              <a:t>montato</a:t>
            </a:r>
            <a:r>
              <a:rPr lang="en-US" dirty="0">
                <a:solidFill>
                  <a:srgbClr val="000000"/>
                </a:solidFill>
              </a:rPr>
              <a:t> e </a:t>
            </a:r>
            <a:r>
              <a:rPr lang="en-US" dirty="0" err="1">
                <a:solidFill>
                  <a:srgbClr val="000000"/>
                </a:solidFill>
              </a:rPr>
              <a:t>smontato</a:t>
            </a:r>
            <a:r>
              <a:rPr lang="en-US" dirty="0">
                <a:solidFill>
                  <a:srgbClr val="000000"/>
                </a:solidFill>
              </a:rPr>
              <a:t> mi </a:t>
            </a:r>
            <a:r>
              <a:rPr lang="en-US" dirty="0" err="1">
                <a:solidFill>
                  <a:srgbClr val="000000"/>
                </a:solidFill>
              </a:rPr>
              <a:t>stampa</a:t>
            </a:r>
            <a:r>
              <a:rPr lang="en-US" dirty="0">
                <a:solidFill>
                  <a:srgbClr val="000000"/>
                </a:solidFill>
              </a:rPr>
              <a:t> un console.log</a:t>
            </a:r>
          </a:p>
          <a:p>
            <a:endParaRPr lang="en-US" dirty="0">
              <a:solidFill>
                <a:srgbClr val="000000"/>
              </a:solidFill>
            </a:endParaRPr>
          </a:p>
          <a:p>
            <a:r>
              <a:rPr lang="en-US" dirty="0">
                <a:solidFill>
                  <a:srgbClr val="000000"/>
                </a:solidFill>
              </a:rPr>
              <a:t>Secondo </a:t>
            </a:r>
            <a:r>
              <a:rPr lang="en-US" dirty="0" err="1">
                <a:solidFill>
                  <a:srgbClr val="000000"/>
                </a:solidFill>
              </a:rPr>
              <a:t>voi</a:t>
            </a:r>
            <a:r>
              <a:rPr lang="en-US" dirty="0">
                <a:solidFill>
                  <a:srgbClr val="000000"/>
                </a:solidFill>
              </a:rPr>
              <a:t> è </a:t>
            </a:r>
            <a:r>
              <a:rPr lang="en-US" dirty="0" err="1">
                <a:solidFill>
                  <a:srgbClr val="000000"/>
                </a:solidFill>
              </a:rPr>
              <a:t>corretto</a:t>
            </a:r>
            <a:r>
              <a:rPr lang="en-US" dirty="0">
                <a:solidFill>
                  <a:srgbClr val="000000"/>
                </a:solidFill>
              </a:rPr>
              <a:t>?</a:t>
            </a:r>
          </a:p>
        </p:txBody>
      </p:sp>
      <p:sp>
        <p:nvSpPr>
          <p:cNvPr id="10" name="Footer Placeholder 2">
            <a:extLst>
              <a:ext uri="{FF2B5EF4-FFF2-40B4-BE49-F238E27FC236}">
                <a16:creationId xmlns:a16="http://schemas.microsoft.com/office/drawing/2014/main" id="{7F0B546C-5020-D455-AB6B-4F979E6DFE90}"/>
              </a:ext>
            </a:extLst>
          </p:cNvPr>
          <p:cNvSpPr txBox="1">
            <a:spLocks/>
          </p:cNvSpPr>
          <p:nvPr/>
        </p:nvSpPr>
        <p:spPr>
          <a:xfrm>
            <a:off x="0" y="6492875"/>
            <a:ext cx="5867400" cy="365125"/>
          </a:xfrm>
          <a:prstGeom prst="rect">
            <a:avLst/>
          </a:prstGeom>
        </p:spPr>
        <p:txBody>
          <a:bodyPr vert="horz" lIns="91440" tIns="45720" rIns="91440" bIns="45720" rtlCol="0" anchor="ctr"/>
          <a:lstStyle>
            <a:defPPr>
              <a:defRPr lang="it-IT"/>
            </a:defPPr>
            <a:lvl1pPr marL="0" algn="l" defTabSz="914400" rtl="0" eaLnBrk="1" latinLnBrk="0" hangingPunct="1">
              <a:defRPr sz="10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IBM CIC </a:t>
            </a:r>
            <a:r>
              <a:rPr lang="en-150"/>
              <a:t>Web Tier Module </a:t>
            </a:r>
            <a:r>
              <a:rPr lang="en-US"/>
              <a:t>/ © 20</a:t>
            </a:r>
            <a:r>
              <a:rPr lang="it-IT"/>
              <a:t>23</a:t>
            </a:r>
            <a:r>
              <a:rPr lang="en-US"/>
              <a:t> IBM Client Innovation Center</a:t>
            </a:r>
            <a:endParaRPr lang="it-IT"/>
          </a:p>
        </p:txBody>
      </p:sp>
      <p:pic>
        <p:nvPicPr>
          <p:cNvPr id="12" name="Immagine 11">
            <a:extLst>
              <a:ext uri="{FF2B5EF4-FFF2-40B4-BE49-F238E27FC236}">
                <a16:creationId xmlns:a16="http://schemas.microsoft.com/office/drawing/2014/main" id="{98AC500C-B07A-6040-AE15-5D8A29AF86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56628" y="3367427"/>
            <a:ext cx="4278744" cy="2909546"/>
          </a:xfrm>
          <a:prstGeom prst="rect">
            <a:avLst/>
          </a:prstGeom>
        </p:spPr>
      </p:pic>
    </p:spTree>
    <p:extLst>
      <p:ext uri="{BB962C8B-B14F-4D97-AF65-F5344CB8AC3E}">
        <p14:creationId xmlns:p14="http://schemas.microsoft.com/office/powerpoint/2010/main" val="27693323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2D39BF-6E80-4F17-94FB-E5152C64BEAF}"/>
              </a:ext>
            </a:extLst>
          </p:cNvPr>
          <p:cNvSpPr>
            <a:spLocks noGrp="1"/>
          </p:cNvSpPr>
          <p:nvPr>
            <p:ph type="title"/>
          </p:nvPr>
        </p:nvSpPr>
        <p:spPr>
          <a:xfrm>
            <a:off x="219238" y="512857"/>
            <a:ext cx="10369513" cy="885253"/>
          </a:xfrm>
        </p:spPr>
        <p:txBody>
          <a:bodyPr vert="horz" lIns="91440" tIns="45720" rIns="91440" bIns="45720" rtlCol="0" anchor="ctr">
            <a:normAutofit/>
          </a:bodyPr>
          <a:lstStyle/>
          <a:p>
            <a:r>
              <a:rPr lang="en-US" dirty="0" err="1">
                <a:solidFill>
                  <a:schemeClr val="accent2"/>
                </a:solidFill>
              </a:rPr>
              <a:t>Comunicazione</a:t>
            </a:r>
            <a:r>
              <a:rPr lang="en-US" dirty="0">
                <a:solidFill>
                  <a:schemeClr val="accent2"/>
                </a:solidFill>
              </a:rPr>
              <a:t> </a:t>
            </a:r>
            <a:r>
              <a:rPr lang="en-US" dirty="0" err="1">
                <a:solidFill>
                  <a:schemeClr val="accent2"/>
                </a:solidFill>
              </a:rPr>
              <a:t>unidirezionale</a:t>
            </a:r>
            <a:endParaRPr lang="en-US" dirty="0">
              <a:solidFill>
                <a:schemeClr val="accent2"/>
              </a:solidFill>
            </a:endParaRPr>
          </a:p>
        </p:txBody>
      </p:sp>
      <p:sp>
        <p:nvSpPr>
          <p:cNvPr id="6" name="Text Placeholder 5">
            <a:extLst>
              <a:ext uri="{FF2B5EF4-FFF2-40B4-BE49-F238E27FC236}">
                <a16:creationId xmlns:a16="http://schemas.microsoft.com/office/drawing/2014/main" id="{CBDE5A32-B21D-4E38-ACC3-CB7887988876}"/>
              </a:ext>
            </a:extLst>
          </p:cNvPr>
          <p:cNvSpPr>
            <a:spLocks noGrp="1"/>
          </p:cNvSpPr>
          <p:nvPr>
            <p:ph type="body" sz="quarter" idx="13"/>
          </p:nvPr>
        </p:nvSpPr>
        <p:spPr>
          <a:xfrm>
            <a:off x="228600" y="342263"/>
            <a:ext cx="4544568" cy="300037"/>
          </a:xfrm>
        </p:spPr>
        <p:txBody>
          <a:bodyPr vert="horz" lIns="91440" tIns="45720" rIns="91440" bIns="45720" rtlCol="0" anchor="t">
            <a:noAutofit/>
          </a:bodyPr>
          <a:lstStyle/>
          <a:p>
            <a:r>
              <a:rPr lang="en-US"/>
              <a:t>Day 1 – </a:t>
            </a:r>
            <a:r>
              <a:rPr lang="en-US" err="1"/>
              <a:t>Comunicazione</a:t>
            </a:r>
            <a:r>
              <a:rPr lang="en-US"/>
              <a:t> </a:t>
            </a:r>
            <a:r>
              <a:rPr lang="en-US" err="1"/>
              <a:t>tra</a:t>
            </a:r>
            <a:r>
              <a:rPr lang="en-US"/>
              <a:t> </a:t>
            </a:r>
            <a:r>
              <a:rPr lang="en-US" err="1"/>
              <a:t>componenti</a:t>
            </a:r>
            <a:endParaRPr lang="en-US"/>
          </a:p>
        </p:txBody>
      </p:sp>
      <p:sp>
        <p:nvSpPr>
          <p:cNvPr id="7" name="Text Placeholder 6">
            <a:extLst>
              <a:ext uri="{FF2B5EF4-FFF2-40B4-BE49-F238E27FC236}">
                <a16:creationId xmlns:a16="http://schemas.microsoft.com/office/drawing/2014/main" id="{FFF0D19A-E495-4769-9480-A895CF339435}"/>
              </a:ext>
            </a:extLst>
          </p:cNvPr>
          <p:cNvSpPr>
            <a:spLocks noGrp="1"/>
          </p:cNvSpPr>
          <p:nvPr>
            <p:ph type="body" sz="quarter" idx="14"/>
          </p:nvPr>
        </p:nvSpPr>
        <p:spPr>
          <a:xfrm>
            <a:off x="238873" y="1370783"/>
            <a:ext cx="11466095" cy="1967560"/>
          </a:xfrm>
        </p:spPr>
        <p:txBody>
          <a:bodyPr vert="horz" lIns="91440" tIns="45720" rIns="91440" bIns="45720" rtlCol="0" anchor="t">
            <a:noAutofit/>
          </a:bodyPr>
          <a:lstStyle/>
          <a:p>
            <a:r>
              <a:rPr lang="en-US" dirty="0">
                <a:solidFill>
                  <a:srgbClr val="000000"/>
                </a:solidFill>
              </a:rPr>
              <a:t>In React la </a:t>
            </a:r>
            <a:r>
              <a:rPr lang="en-US" dirty="0" err="1">
                <a:solidFill>
                  <a:srgbClr val="000000"/>
                </a:solidFill>
              </a:rPr>
              <a:t>comunicazione</a:t>
            </a:r>
            <a:r>
              <a:rPr lang="en-US" dirty="0">
                <a:solidFill>
                  <a:srgbClr val="000000"/>
                </a:solidFill>
              </a:rPr>
              <a:t> è </a:t>
            </a:r>
            <a:r>
              <a:rPr lang="en-US" dirty="0" err="1">
                <a:solidFill>
                  <a:srgbClr val="000000"/>
                </a:solidFill>
              </a:rPr>
              <a:t>unidirezionale</a:t>
            </a:r>
            <a:r>
              <a:rPr lang="en-US" dirty="0">
                <a:solidFill>
                  <a:srgbClr val="000000"/>
                </a:solidFill>
              </a:rPr>
              <a:t> (one-way Data Binding). </a:t>
            </a:r>
            <a:r>
              <a:rPr lang="en-US" dirty="0" err="1">
                <a:solidFill>
                  <a:srgbClr val="000000"/>
                </a:solidFill>
              </a:rPr>
              <a:t>Abbiamo</a:t>
            </a:r>
            <a:r>
              <a:rPr lang="en-US" dirty="0">
                <a:solidFill>
                  <a:srgbClr val="000000"/>
                </a:solidFill>
              </a:rPr>
              <a:t> visto come </a:t>
            </a:r>
            <a:r>
              <a:rPr lang="en-US" dirty="0" err="1">
                <a:solidFill>
                  <a:srgbClr val="000000"/>
                </a:solidFill>
              </a:rPr>
              <a:t>tramite</a:t>
            </a:r>
            <a:r>
              <a:rPr lang="en-US" dirty="0">
                <a:solidFill>
                  <a:srgbClr val="000000"/>
                </a:solidFill>
              </a:rPr>
              <a:t> </a:t>
            </a:r>
            <a:r>
              <a:rPr lang="en-US" dirty="0" err="1">
                <a:solidFill>
                  <a:srgbClr val="000000"/>
                </a:solidFill>
              </a:rPr>
              <a:t>l’oggetto</a:t>
            </a:r>
            <a:r>
              <a:rPr lang="en-US" dirty="0">
                <a:solidFill>
                  <a:srgbClr val="000000"/>
                </a:solidFill>
              </a:rPr>
              <a:t> Props </a:t>
            </a:r>
            <a:r>
              <a:rPr lang="en-US" dirty="0" err="1">
                <a:solidFill>
                  <a:srgbClr val="000000"/>
                </a:solidFill>
              </a:rPr>
              <a:t>i</a:t>
            </a:r>
            <a:r>
              <a:rPr lang="en-US" dirty="0">
                <a:solidFill>
                  <a:srgbClr val="000000"/>
                </a:solidFill>
              </a:rPr>
              <a:t> </a:t>
            </a:r>
            <a:r>
              <a:rPr lang="en-US" dirty="0" err="1">
                <a:solidFill>
                  <a:srgbClr val="000000"/>
                </a:solidFill>
              </a:rPr>
              <a:t>dati</a:t>
            </a:r>
            <a:r>
              <a:rPr lang="en-US" dirty="0">
                <a:solidFill>
                  <a:srgbClr val="000000"/>
                </a:solidFill>
              </a:rPr>
              <a:t> </a:t>
            </a:r>
            <a:r>
              <a:rPr lang="en-US" dirty="0" err="1">
                <a:solidFill>
                  <a:srgbClr val="000000"/>
                </a:solidFill>
              </a:rPr>
              <a:t>scorrono</a:t>
            </a:r>
            <a:r>
              <a:rPr lang="en-US" dirty="0">
                <a:solidFill>
                  <a:srgbClr val="000000"/>
                </a:solidFill>
              </a:rPr>
              <a:t> </a:t>
            </a:r>
            <a:r>
              <a:rPr lang="en-US" dirty="0" err="1">
                <a:solidFill>
                  <a:srgbClr val="000000"/>
                </a:solidFill>
              </a:rPr>
              <a:t>nella</a:t>
            </a:r>
            <a:r>
              <a:rPr lang="en-US" dirty="0">
                <a:solidFill>
                  <a:srgbClr val="000000"/>
                </a:solidFill>
              </a:rPr>
              <a:t> </a:t>
            </a:r>
            <a:r>
              <a:rPr lang="en-US" dirty="0" err="1">
                <a:solidFill>
                  <a:srgbClr val="000000"/>
                </a:solidFill>
              </a:rPr>
              <a:t>gerarchia</a:t>
            </a:r>
            <a:r>
              <a:rPr lang="en-US" dirty="0">
                <a:solidFill>
                  <a:srgbClr val="000000"/>
                </a:solidFill>
              </a:rPr>
              <a:t> di component </a:t>
            </a:r>
            <a:r>
              <a:rPr lang="en-US" dirty="0" err="1">
                <a:solidFill>
                  <a:srgbClr val="000000"/>
                </a:solidFill>
              </a:rPr>
              <a:t>dall’alto</a:t>
            </a:r>
            <a:r>
              <a:rPr lang="en-US" dirty="0">
                <a:solidFill>
                  <a:srgbClr val="000000"/>
                </a:solidFill>
              </a:rPr>
              <a:t> verso il basso. </a:t>
            </a:r>
          </a:p>
          <a:p>
            <a:r>
              <a:rPr lang="en-US" dirty="0">
                <a:solidFill>
                  <a:srgbClr val="000000"/>
                </a:solidFill>
              </a:rPr>
              <a:t>Che </a:t>
            </a:r>
            <a:r>
              <a:rPr lang="en-US" dirty="0" err="1">
                <a:solidFill>
                  <a:srgbClr val="000000"/>
                </a:solidFill>
              </a:rPr>
              <a:t>cosa</a:t>
            </a:r>
            <a:r>
              <a:rPr lang="en-US" dirty="0">
                <a:solidFill>
                  <a:srgbClr val="000000"/>
                </a:solidFill>
              </a:rPr>
              <a:t> </a:t>
            </a:r>
            <a:r>
              <a:rPr lang="en-US" dirty="0" err="1">
                <a:solidFill>
                  <a:srgbClr val="000000"/>
                </a:solidFill>
              </a:rPr>
              <a:t>succede</a:t>
            </a:r>
            <a:r>
              <a:rPr lang="en-US" dirty="0">
                <a:solidFill>
                  <a:srgbClr val="000000"/>
                </a:solidFill>
              </a:rPr>
              <a:t> se un </a:t>
            </a:r>
            <a:r>
              <a:rPr lang="en-US" dirty="0" err="1">
                <a:solidFill>
                  <a:srgbClr val="000000"/>
                </a:solidFill>
              </a:rPr>
              <a:t>componente</a:t>
            </a:r>
            <a:r>
              <a:rPr lang="en-US" dirty="0">
                <a:solidFill>
                  <a:srgbClr val="000000"/>
                </a:solidFill>
              </a:rPr>
              <a:t> “</a:t>
            </a:r>
            <a:r>
              <a:rPr lang="en-US" dirty="0" err="1">
                <a:solidFill>
                  <a:srgbClr val="000000"/>
                </a:solidFill>
              </a:rPr>
              <a:t>figlio</a:t>
            </a:r>
            <a:r>
              <a:rPr lang="en-US" dirty="0">
                <a:solidFill>
                  <a:srgbClr val="000000"/>
                </a:solidFill>
              </a:rPr>
              <a:t>” </a:t>
            </a:r>
            <a:r>
              <a:rPr lang="en-US" dirty="0" err="1">
                <a:solidFill>
                  <a:srgbClr val="000000"/>
                </a:solidFill>
              </a:rPr>
              <a:t>vuole</a:t>
            </a:r>
            <a:r>
              <a:rPr lang="en-US" dirty="0">
                <a:solidFill>
                  <a:srgbClr val="000000"/>
                </a:solidFill>
              </a:rPr>
              <a:t> </a:t>
            </a:r>
            <a:r>
              <a:rPr lang="en-US" dirty="0" err="1">
                <a:solidFill>
                  <a:srgbClr val="000000"/>
                </a:solidFill>
              </a:rPr>
              <a:t>modificare</a:t>
            </a:r>
            <a:r>
              <a:rPr lang="en-US" dirty="0">
                <a:solidFill>
                  <a:srgbClr val="000000"/>
                </a:solidFill>
              </a:rPr>
              <a:t> lo </a:t>
            </a:r>
            <a:r>
              <a:rPr lang="en-US" dirty="0" err="1">
                <a:solidFill>
                  <a:srgbClr val="000000"/>
                </a:solidFill>
              </a:rPr>
              <a:t>stato</a:t>
            </a:r>
            <a:r>
              <a:rPr lang="en-US" dirty="0">
                <a:solidFill>
                  <a:srgbClr val="000000"/>
                </a:solidFill>
              </a:rPr>
              <a:t> del </a:t>
            </a:r>
            <a:r>
              <a:rPr lang="en-US" dirty="0" err="1">
                <a:solidFill>
                  <a:srgbClr val="000000"/>
                </a:solidFill>
              </a:rPr>
              <a:t>componente</a:t>
            </a:r>
            <a:r>
              <a:rPr lang="en-US" dirty="0">
                <a:solidFill>
                  <a:srgbClr val="000000"/>
                </a:solidFill>
              </a:rPr>
              <a:t> “padre” </a:t>
            </a:r>
            <a:r>
              <a:rPr lang="en-US" dirty="0" err="1">
                <a:solidFill>
                  <a:srgbClr val="000000"/>
                </a:solidFill>
              </a:rPr>
              <a:t>oppure</a:t>
            </a:r>
            <a:r>
              <a:rPr lang="en-US" dirty="0">
                <a:solidFill>
                  <a:srgbClr val="000000"/>
                </a:solidFill>
              </a:rPr>
              <a:t> </a:t>
            </a:r>
            <a:r>
              <a:rPr lang="en-US" dirty="0" err="1">
                <a:solidFill>
                  <a:srgbClr val="000000"/>
                </a:solidFill>
              </a:rPr>
              <a:t>vuole</a:t>
            </a:r>
            <a:r>
              <a:rPr lang="en-US" dirty="0">
                <a:solidFill>
                  <a:srgbClr val="000000"/>
                </a:solidFill>
              </a:rPr>
              <a:t> </a:t>
            </a:r>
            <a:r>
              <a:rPr lang="en-US" dirty="0" err="1">
                <a:solidFill>
                  <a:srgbClr val="000000"/>
                </a:solidFill>
              </a:rPr>
              <a:t>condividere</a:t>
            </a:r>
            <a:r>
              <a:rPr lang="en-US" dirty="0">
                <a:solidFill>
                  <a:srgbClr val="000000"/>
                </a:solidFill>
              </a:rPr>
              <a:t> </a:t>
            </a:r>
            <a:r>
              <a:rPr lang="en-US" dirty="0" err="1">
                <a:solidFill>
                  <a:srgbClr val="000000"/>
                </a:solidFill>
              </a:rPr>
              <a:t>delle</a:t>
            </a:r>
            <a:r>
              <a:rPr lang="en-US" dirty="0">
                <a:solidFill>
                  <a:srgbClr val="000000"/>
                </a:solidFill>
              </a:rPr>
              <a:t> </a:t>
            </a:r>
            <a:r>
              <a:rPr lang="en-US" dirty="0" err="1">
                <a:solidFill>
                  <a:srgbClr val="000000"/>
                </a:solidFill>
              </a:rPr>
              <a:t>informazioni</a:t>
            </a:r>
            <a:r>
              <a:rPr lang="en-US" dirty="0">
                <a:solidFill>
                  <a:srgbClr val="000000"/>
                </a:solidFill>
              </a:rPr>
              <a:t> con un </a:t>
            </a:r>
            <a:r>
              <a:rPr lang="en-US" dirty="0" err="1">
                <a:solidFill>
                  <a:srgbClr val="000000"/>
                </a:solidFill>
              </a:rPr>
              <a:t>altro</a:t>
            </a:r>
            <a:r>
              <a:rPr lang="en-US" dirty="0">
                <a:solidFill>
                  <a:srgbClr val="000000"/>
                </a:solidFill>
              </a:rPr>
              <a:t> </a:t>
            </a:r>
            <a:r>
              <a:rPr lang="en-US" dirty="0" err="1">
                <a:solidFill>
                  <a:srgbClr val="000000"/>
                </a:solidFill>
              </a:rPr>
              <a:t>componente</a:t>
            </a:r>
            <a:r>
              <a:rPr lang="en-US" dirty="0">
                <a:solidFill>
                  <a:srgbClr val="000000"/>
                </a:solidFill>
              </a:rPr>
              <a:t> ad </a:t>
            </a:r>
            <a:r>
              <a:rPr lang="en-US" dirty="0" err="1">
                <a:solidFill>
                  <a:srgbClr val="000000"/>
                </a:solidFill>
              </a:rPr>
              <a:t>esso</a:t>
            </a:r>
            <a:r>
              <a:rPr lang="en-US" dirty="0">
                <a:solidFill>
                  <a:srgbClr val="000000"/>
                </a:solidFill>
              </a:rPr>
              <a:t> </a:t>
            </a:r>
            <a:r>
              <a:rPr lang="en-US" dirty="0" err="1">
                <a:solidFill>
                  <a:srgbClr val="000000"/>
                </a:solidFill>
              </a:rPr>
              <a:t>adiacente</a:t>
            </a:r>
            <a:r>
              <a:rPr lang="en-US" dirty="0">
                <a:solidFill>
                  <a:srgbClr val="000000"/>
                </a:solidFill>
              </a:rPr>
              <a:t>?</a:t>
            </a:r>
          </a:p>
        </p:txBody>
      </p:sp>
      <p:sp>
        <p:nvSpPr>
          <p:cNvPr id="10" name="Footer Placeholder 2">
            <a:extLst>
              <a:ext uri="{FF2B5EF4-FFF2-40B4-BE49-F238E27FC236}">
                <a16:creationId xmlns:a16="http://schemas.microsoft.com/office/drawing/2014/main" id="{7F0B546C-5020-D455-AB6B-4F979E6DFE90}"/>
              </a:ext>
            </a:extLst>
          </p:cNvPr>
          <p:cNvSpPr txBox="1">
            <a:spLocks/>
          </p:cNvSpPr>
          <p:nvPr/>
        </p:nvSpPr>
        <p:spPr>
          <a:xfrm>
            <a:off x="0" y="6492875"/>
            <a:ext cx="5867400" cy="365125"/>
          </a:xfrm>
          <a:prstGeom prst="rect">
            <a:avLst/>
          </a:prstGeom>
        </p:spPr>
        <p:txBody>
          <a:bodyPr vert="horz" lIns="91440" tIns="45720" rIns="91440" bIns="45720" rtlCol="0" anchor="ctr"/>
          <a:lstStyle>
            <a:defPPr>
              <a:defRPr lang="it-IT"/>
            </a:defPPr>
            <a:lvl1pPr marL="0" algn="l" defTabSz="914400" rtl="0" eaLnBrk="1" latinLnBrk="0" hangingPunct="1">
              <a:defRPr sz="10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IBM CIC </a:t>
            </a:r>
            <a:r>
              <a:rPr lang="en-150"/>
              <a:t>Web Tier Module </a:t>
            </a:r>
            <a:r>
              <a:rPr lang="en-US"/>
              <a:t>/ © 20</a:t>
            </a:r>
            <a:r>
              <a:rPr lang="it-IT"/>
              <a:t>23</a:t>
            </a:r>
            <a:r>
              <a:rPr lang="en-US"/>
              <a:t> IBM Client Innovation Center</a:t>
            </a:r>
            <a:endParaRPr lang="it-IT"/>
          </a:p>
        </p:txBody>
      </p:sp>
      <p:pic>
        <p:nvPicPr>
          <p:cNvPr id="8" name="Picture 2">
            <a:extLst>
              <a:ext uri="{FF2B5EF4-FFF2-40B4-BE49-F238E27FC236}">
                <a16:creationId xmlns:a16="http://schemas.microsoft.com/office/drawing/2014/main" id="{A96DB002-1523-C347-B9C2-77F3A265A36A}"/>
              </a:ext>
            </a:extLst>
          </p:cNvPr>
          <p:cNvPicPr>
            <a:picLocks noChangeAspect="1"/>
          </p:cNvPicPr>
          <p:nvPr/>
        </p:nvPicPr>
        <p:blipFill>
          <a:blip r:embed="rId3"/>
          <a:stretch>
            <a:fillRect/>
          </a:stretch>
        </p:blipFill>
        <p:spPr>
          <a:xfrm>
            <a:off x="4448710" y="2749962"/>
            <a:ext cx="2826866" cy="3725473"/>
          </a:xfrm>
          <a:prstGeom prst="rect">
            <a:avLst/>
          </a:prstGeom>
        </p:spPr>
      </p:pic>
    </p:spTree>
    <p:extLst>
      <p:ext uri="{BB962C8B-B14F-4D97-AF65-F5344CB8AC3E}">
        <p14:creationId xmlns:p14="http://schemas.microsoft.com/office/powerpoint/2010/main" val="1014225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2D39BF-6E80-4F17-94FB-E5152C64BEAF}"/>
              </a:ext>
            </a:extLst>
          </p:cNvPr>
          <p:cNvSpPr>
            <a:spLocks noGrp="1"/>
          </p:cNvSpPr>
          <p:nvPr>
            <p:ph type="title"/>
          </p:nvPr>
        </p:nvSpPr>
        <p:spPr>
          <a:xfrm>
            <a:off x="219238" y="512857"/>
            <a:ext cx="10369513" cy="885253"/>
          </a:xfrm>
        </p:spPr>
        <p:txBody>
          <a:bodyPr vert="horz" lIns="91440" tIns="45720" rIns="91440" bIns="45720" rtlCol="0" anchor="ctr">
            <a:normAutofit/>
          </a:bodyPr>
          <a:lstStyle/>
          <a:p>
            <a:r>
              <a:rPr lang="en-US" dirty="0" err="1">
                <a:solidFill>
                  <a:schemeClr val="accent2"/>
                </a:solidFill>
              </a:rPr>
              <a:t>Comunicazione</a:t>
            </a:r>
            <a:r>
              <a:rPr lang="en-US" dirty="0">
                <a:solidFill>
                  <a:schemeClr val="accent2"/>
                </a:solidFill>
              </a:rPr>
              <a:t> </a:t>
            </a:r>
            <a:r>
              <a:rPr lang="en-US" dirty="0" err="1">
                <a:solidFill>
                  <a:schemeClr val="accent2"/>
                </a:solidFill>
              </a:rPr>
              <a:t>unidirezionale</a:t>
            </a:r>
            <a:endParaRPr lang="en-US" dirty="0">
              <a:solidFill>
                <a:schemeClr val="accent2"/>
              </a:solidFill>
            </a:endParaRPr>
          </a:p>
        </p:txBody>
      </p:sp>
      <p:sp>
        <p:nvSpPr>
          <p:cNvPr id="6" name="Text Placeholder 5">
            <a:extLst>
              <a:ext uri="{FF2B5EF4-FFF2-40B4-BE49-F238E27FC236}">
                <a16:creationId xmlns:a16="http://schemas.microsoft.com/office/drawing/2014/main" id="{CBDE5A32-B21D-4E38-ACC3-CB7887988876}"/>
              </a:ext>
            </a:extLst>
          </p:cNvPr>
          <p:cNvSpPr>
            <a:spLocks noGrp="1"/>
          </p:cNvSpPr>
          <p:nvPr>
            <p:ph type="body" sz="quarter" idx="13"/>
          </p:nvPr>
        </p:nvSpPr>
        <p:spPr>
          <a:xfrm>
            <a:off x="228600" y="342263"/>
            <a:ext cx="4956048" cy="300037"/>
          </a:xfrm>
        </p:spPr>
        <p:txBody>
          <a:bodyPr vert="horz" lIns="91440" tIns="45720" rIns="91440" bIns="45720" rtlCol="0" anchor="t">
            <a:noAutofit/>
          </a:bodyPr>
          <a:lstStyle/>
          <a:p>
            <a:r>
              <a:rPr lang="en-US"/>
              <a:t>Day 1 – </a:t>
            </a:r>
            <a:r>
              <a:rPr lang="en-US" err="1"/>
              <a:t>Comunicazione</a:t>
            </a:r>
            <a:r>
              <a:rPr lang="en-US"/>
              <a:t> </a:t>
            </a:r>
            <a:r>
              <a:rPr lang="en-US" err="1"/>
              <a:t>tra</a:t>
            </a:r>
            <a:r>
              <a:rPr lang="en-US"/>
              <a:t> </a:t>
            </a:r>
            <a:r>
              <a:rPr lang="en-US" err="1"/>
              <a:t>componenti</a:t>
            </a:r>
            <a:endParaRPr lang="en-US"/>
          </a:p>
        </p:txBody>
      </p:sp>
      <p:sp>
        <p:nvSpPr>
          <p:cNvPr id="10" name="Footer Placeholder 2">
            <a:extLst>
              <a:ext uri="{FF2B5EF4-FFF2-40B4-BE49-F238E27FC236}">
                <a16:creationId xmlns:a16="http://schemas.microsoft.com/office/drawing/2014/main" id="{7F0B546C-5020-D455-AB6B-4F979E6DFE90}"/>
              </a:ext>
            </a:extLst>
          </p:cNvPr>
          <p:cNvSpPr txBox="1">
            <a:spLocks/>
          </p:cNvSpPr>
          <p:nvPr/>
        </p:nvSpPr>
        <p:spPr>
          <a:xfrm>
            <a:off x="0" y="6492875"/>
            <a:ext cx="5867400" cy="365125"/>
          </a:xfrm>
          <a:prstGeom prst="rect">
            <a:avLst/>
          </a:prstGeom>
        </p:spPr>
        <p:txBody>
          <a:bodyPr vert="horz" lIns="91440" tIns="45720" rIns="91440" bIns="45720" rtlCol="0" anchor="ctr"/>
          <a:lstStyle>
            <a:defPPr>
              <a:defRPr lang="it-IT"/>
            </a:defPPr>
            <a:lvl1pPr marL="0" algn="l" defTabSz="914400" rtl="0" eaLnBrk="1" latinLnBrk="0" hangingPunct="1">
              <a:defRPr sz="10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IBM CIC </a:t>
            </a:r>
            <a:r>
              <a:rPr lang="en-150"/>
              <a:t>Web Tier Module </a:t>
            </a:r>
            <a:r>
              <a:rPr lang="en-US"/>
              <a:t>/ © 20</a:t>
            </a:r>
            <a:r>
              <a:rPr lang="it-IT"/>
              <a:t>23</a:t>
            </a:r>
            <a:r>
              <a:rPr lang="en-US"/>
              <a:t> IBM Client Innovation Center</a:t>
            </a:r>
            <a:endParaRPr lang="it-IT"/>
          </a:p>
        </p:txBody>
      </p:sp>
      <p:pic>
        <p:nvPicPr>
          <p:cNvPr id="4" name="Immagine 3">
            <a:extLst>
              <a:ext uri="{FF2B5EF4-FFF2-40B4-BE49-F238E27FC236}">
                <a16:creationId xmlns:a16="http://schemas.microsoft.com/office/drawing/2014/main" id="{B50FDC88-A0ED-074E-9248-5BB934A3BE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05583" y="1449480"/>
            <a:ext cx="5180834" cy="4850556"/>
          </a:xfrm>
          <a:prstGeom prst="rect">
            <a:avLst/>
          </a:prstGeom>
        </p:spPr>
      </p:pic>
    </p:spTree>
    <p:extLst>
      <p:ext uri="{BB962C8B-B14F-4D97-AF65-F5344CB8AC3E}">
        <p14:creationId xmlns:p14="http://schemas.microsoft.com/office/powerpoint/2010/main" val="3789499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2D39BF-6E80-4F17-94FB-E5152C64BEAF}"/>
              </a:ext>
            </a:extLst>
          </p:cNvPr>
          <p:cNvSpPr>
            <a:spLocks noGrp="1"/>
          </p:cNvSpPr>
          <p:nvPr>
            <p:ph type="title"/>
          </p:nvPr>
        </p:nvSpPr>
        <p:spPr>
          <a:xfrm>
            <a:off x="228600" y="520968"/>
            <a:ext cx="5550408" cy="1153829"/>
          </a:xfrm>
        </p:spPr>
        <p:txBody>
          <a:bodyPr vert="horz" lIns="91440" tIns="45720" rIns="91440" bIns="45720" rtlCol="0" anchor="ctr">
            <a:normAutofit/>
          </a:bodyPr>
          <a:lstStyle/>
          <a:p>
            <a:r>
              <a:rPr lang="en-US" dirty="0">
                <a:solidFill>
                  <a:schemeClr val="accent2"/>
                </a:solidFill>
              </a:rPr>
              <a:t>E’ tempo di </a:t>
            </a:r>
            <a:r>
              <a:rPr lang="en-US" dirty="0" err="1">
                <a:solidFill>
                  <a:schemeClr val="accent2"/>
                </a:solidFill>
              </a:rPr>
              <a:t>domande</a:t>
            </a:r>
            <a:r>
              <a:rPr lang="en-US" dirty="0">
                <a:solidFill>
                  <a:schemeClr val="accent2"/>
                </a:solidFill>
              </a:rPr>
              <a:t>…</a:t>
            </a:r>
          </a:p>
        </p:txBody>
      </p:sp>
      <p:sp>
        <p:nvSpPr>
          <p:cNvPr id="6" name="Text Placeholder 5">
            <a:extLst>
              <a:ext uri="{FF2B5EF4-FFF2-40B4-BE49-F238E27FC236}">
                <a16:creationId xmlns:a16="http://schemas.microsoft.com/office/drawing/2014/main" id="{CBDE5A32-B21D-4E38-ACC3-CB7887988876}"/>
              </a:ext>
            </a:extLst>
          </p:cNvPr>
          <p:cNvSpPr>
            <a:spLocks noGrp="1"/>
          </p:cNvSpPr>
          <p:nvPr>
            <p:ph type="body" sz="quarter" idx="13"/>
          </p:nvPr>
        </p:nvSpPr>
        <p:spPr/>
        <p:txBody>
          <a:bodyPr vert="horz" lIns="91440" tIns="45720" rIns="91440" bIns="45720" rtlCol="0" anchor="t">
            <a:noAutofit/>
          </a:bodyPr>
          <a:lstStyle/>
          <a:p>
            <a:r>
              <a:rPr lang="en-US"/>
              <a:t>Day 1 – </a:t>
            </a:r>
            <a:r>
              <a:rPr lang="en-US" err="1"/>
              <a:t>Domande</a:t>
            </a:r>
            <a:endParaRPr lang="en-US"/>
          </a:p>
        </p:txBody>
      </p:sp>
      <p:sp>
        <p:nvSpPr>
          <p:cNvPr id="10" name="Footer Placeholder 2">
            <a:extLst>
              <a:ext uri="{FF2B5EF4-FFF2-40B4-BE49-F238E27FC236}">
                <a16:creationId xmlns:a16="http://schemas.microsoft.com/office/drawing/2014/main" id="{7F0B546C-5020-D455-AB6B-4F979E6DFE90}"/>
              </a:ext>
            </a:extLst>
          </p:cNvPr>
          <p:cNvSpPr txBox="1">
            <a:spLocks/>
          </p:cNvSpPr>
          <p:nvPr/>
        </p:nvSpPr>
        <p:spPr>
          <a:xfrm>
            <a:off x="0" y="6492875"/>
            <a:ext cx="5867400" cy="365125"/>
          </a:xfrm>
          <a:prstGeom prst="rect">
            <a:avLst/>
          </a:prstGeom>
        </p:spPr>
        <p:txBody>
          <a:bodyPr vert="horz" lIns="91440" tIns="45720" rIns="91440" bIns="45720" rtlCol="0" anchor="ctr"/>
          <a:lstStyle>
            <a:defPPr>
              <a:defRPr lang="it-IT"/>
            </a:defPPr>
            <a:lvl1pPr marL="0" algn="l" defTabSz="914400" rtl="0" eaLnBrk="1" latinLnBrk="0" hangingPunct="1">
              <a:defRPr sz="10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IBM CIC </a:t>
            </a:r>
            <a:r>
              <a:rPr lang="en-150"/>
              <a:t>Web Tier Module </a:t>
            </a:r>
            <a:r>
              <a:rPr lang="en-US"/>
              <a:t>/ © 20</a:t>
            </a:r>
            <a:r>
              <a:rPr lang="it-IT"/>
              <a:t>23</a:t>
            </a:r>
            <a:r>
              <a:rPr lang="en-US"/>
              <a:t> IBM Client Innovation Center</a:t>
            </a:r>
            <a:endParaRPr lang="it-IT"/>
          </a:p>
        </p:txBody>
      </p:sp>
      <p:pic>
        <p:nvPicPr>
          <p:cNvPr id="9" name="Immagine 8">
            <a:extLst>
              <a:ext uri="{FF2B5EF4-FFF2-40B4-BE49-F238E27FC236}">
                <a16:creationId xmlns:a16="http://schemas.microsoft.com/office/drawing/2014/main" id="{2EA69208-6B53-F74D-A426-09C60980F8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43964" y="2087713"/>
            <a:ext cx="4904072" cy="3269381"/>
          </a:xfrm>
          <a:prstGeom prst="rect">
            <a:avLst/>
          </a:prstGeom>
        </p:spPr>
      </p:pic>
    </p:spTree>
    <p:extLst>
      <p:ext uri="{BB962C8B-B14F-4D97-AF65-F5344CB8AC3E}">
        <p14:creationId xmlns:p14="http://schemas.microsoft.com/office/powerpoint/2010/main" val="12454759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96FD2DD8-AC9F-A316-134E-E1A00930161B}"/>
              </a:ext>
            </a:extLst>
          </p:cNvPr>
          <p:cNvSpPr>
            <a:spLocks noGrp="1"/>
          </p:cNvSpPr>
          <p:nvPr/>
        </p:nvSpPr>
        <p:spPr>
          <a:xfrm>
            <a:off x="313840" y="1979376"/>
            <a:ext cx="9144000" cy="23876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it-IT" sz="3600">
                <a:latin typeface="+mn-lt"/>
              </a:rPr>
              <a:t> </a:t>
            </a:r>
            <a:br>
              <a:rPr lang="en-150"/>
            </a:br>
            <a:r>
              <a:rPr lang="it-IT" err="1"/>
              <a:t>React</a:t>
            </a:r>
            <a:endParaRPr lang="it-IT" b="1"/>
          </a:p>
        </p:txBody>
      </p:sp>
      <p:sp>
        <p:nvSpPr>
          <p:cNvPr id="9" name="Subtitle 2">
            <a:extLst>
              <a:ext uri="{FF2B5EF4-FFF2-40B4-BE49-F238E27FC236}">
                <a16:creationId xmlns:a16="http://schemas.microsoft.com/office/drawing/2014/main" id="{45A48D49-9FC1-923C-5478-CF234405A727}"/>
              </a:ext>
            </a:extLst>
          </p:cNvPr>
          <p:cNvSpPr txBox="1">
            <a:spLocks/>
          </p:cNvSpPr>
          <p:nvPr/>
        </p:nvSpPr>
        <p:spPr>
          <a:xfrm>
            <a:off x="343657" y="6297471"/>
            <a:ext cx="4447005" cy="400559"/>
          </a:xfrm>
          <a:prstGeom prst="rect">
            <a:avLst/>
          </a:prstGeom>
        </p:spPr>
        <p:txBody>
          <a:bodyPr vert="horz" lIns="91440" tIns="45720" rIns="91440" bIns="45720" rtlCol="0" anchor="t">
            <a:normAutofit/>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600" b="1">
                <a:solidFill>
                  <a:schemeClr val="accent2"/>
                </a:solidFill>
              </a:rPr>
              <a:t>15/12/</a:t>
            </a:r>
            <a:r>
              <a:rPr lang="en-US" sz="1600" b="1">
                <a:solidFill>
                  <a:schemeClr val="accent2"/>
                </a:solidFill>
              </a:rPr>
              <a:t>2023</a:t>
            </a:r>
            <a:endParaRPr lang="it-IT" sz="1600" b="1">
              <a:solidFill>
                <a:schemeClr val="accent2"/>
              </a:solidFill>
            </a:endParaRPr>
          </a:p>
        </p:txBody>
      </p:sp>
      <p:sp>
        <p:nvSpPr>
          <p:cNvPr id="10" name="Subtitle 5">
            <a:extLst>
              <a:ext uri="{FF2B5EF4-FFF2-40B4-BE49-F238E27FC236}">
                <a16:creationId xmlns:a16="http://schemas.microsoft.com/office/drawing/2014/main" id="{83EA7ECA-9D73-C9E4-6166-F9BDA4955A0F}"/>
              </a:ext>
            </a:extLst>
          </p:cNvPr>
          <p:cNvSpPr>
            <a:spLocks noGrp="1"/>
          </p:cNvSpPr>
          <p:nvPr/>
        </p:nvSpPr>
        <p:spPr>
          <a:xfrm>
            <a:off x="343657" y="4432478"/>
            <a:ext cx="9144000" cy="400559"/>
          </a:xfrm>
          <a:prstGeom prst="rect">
            <a:avLst/>
          </a:prstGeom>
        </p:spPr>
        <p:txBody>
          <a:bodyPr vert="horz" lIns="91440" tIns="45720" rIns="91440" bIns="45720" rtlCol="0">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GB"/>
              <a:t>Introduction and practice</a:t>
            </a:r>
            <a:r>
              <a:rPr lang="en-150"/>
              <a:t> - Day </a:t>
            </a:r>
            <a:r>
              <a:rPr lang="en-US"/>
              <a:t>2</a:t>
            </a:r>
            <a:endParaRPr lang="en-GB"/>
          </a:p>
        </p:txBody>
      </p:sp>
      <p:sp>
        <p:nvSpPr>
          <p:cNvPr id="11" name="Subtitle 5">
            <a:extLst>
              <a:ext uri="{FF2B5EF4-FFF2-40B4-BE49-F238E27FC236}">
                <a16:creationId xmlns:a16="http://schemas.microsoft.com/office/drawing/2014/main" id="{E32CB9D9-3411-D26E-B1A1-82CBE83F2C50}"/>
              </a:ext>
            </a:extLst>
          </p:cNvPr>
          <p:cNvSpPr txBox="1">
            <a:spLocks/>
          </p:cNvSpPr>
          <p:nvPr/>
        </p:nvSpPr>
        <p:spPr>
          <a:xfrm>
            <a:off x="346972" y="5128590"/>
            <a:ext cx="9144000" cy="827843"/>
          </a:xfrm>
          <a:prstGeom prst="rect">
            <a:avLst/>
          </a:prstGeom>
        </p:spPr>
        <p:txBody>
          <a:bodyPr vert="horz" lIns="91440" tIns="45720" rIns="91440" bIns="45720" rtlCol="0">
            <a:noAutofit/>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150" sz="1200" dirty="0"/>
              <a:t>Presentato da</a:t>
            </a:r>
            <a:endParaRPr lang="en-GB" sz="1200" dirty="0"/>
          </a:p>
          <a:p>
            <a:r>
              <a:rPr lang="en-US" sz="1200" i="1" dirty="0"/>
              <a:t>Maurizio Diserio – Giorgio </a:t>
            </a:r>
            <a:r>
              <a:rPr lang="en-US" sz="1200" i="1" dirty="0" err="1"/>
              <a:t>Schirano</a:t>
            </a:r>
            <a:endParaRPr lang="en-GB" sz="1200" i="1" dirty="0"/>
          </a:p>
          <a:p>
            <a:r>
              <a:rPr lang="en-GB" sz="1200" dirty="0"/>
              <a:t>IBM Client Innovation </a:t>
            </a:r>
            <a:r>
              <a:rPr lang="en-GB" sz="1200" dirty="0" err="1"/>
              <a:t>Center</a:t>
            </a:r>
            <a:r>
              <a:rPr lang="en-GB" sz="1200" dirty="0"/>
              <a:t> - Italy</a:t>
            </a:r>
          </a:p>
        </p:txBody>
      </p:sp>
    </p:spTree>
    <p:extLst>
      <p:ext uri="{BB962C8B-B14F-4D97-AF65-F5344CB8AC3E}">
        <p14:creationId xmlns:p14="http://schemas.microsoft.com/office/powerpoint/2010/main" val="39941728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3B4C19-3F4E-4425-A931-187176FBEF93}"/>
              </a:ext>
            </a:extLst>
          </p:cNvPr>
          <p:cNvSpPr>
            <a:spLocks noGrp="1"/>
          </p:cNvSpPr>
          <p:nvPr>
            <p:ph type="title"/>
          </p:nvPr>
        </p:nvSpPr>
        <p:spPr>
          <a:xfrm>
            <a:off x="228600" y="337710"/>
            <a:ext cx="5532563" cy="640080"/>
          </a:xfrm>
        </p:spPr>
        <p:txBody>
          <a:bodyPr>
            <a:normAutofit/>
          </a:bodyPr>
          <a:lstStyle/>
          <a:p>
            <a:r>
              <a:rPr lang="en-US" dirty="0"/>
              <a:t>Agenda Day 1</a:t>
            </a:r>
          </a:p>
        </p:txBody>
      </p:sp>
      <p:sp>
        <p:nvSpPr>
          <p:cNvPr id="120" name="AutoShape 3">
            <a:extLst>
              <a:ext uri="{FF2B5EF4-FFF2-40B4-BE49-F238E27FC236}">
                <a16:creationId xmlns:a16="http://schemas.microsoft.com/office/drawing/2014/main" id="{22EFFC13-16E7-49DB-E033-DD8AAF406B61}"/>
              </a:ext>
            </a:extLst>
          </p:cNvPr>
          <p:cNvSpPr>
            <a:spLocks/>
          </p:cNvSpPr>
          <p:nvPr/>
        </p:nvSpPr>
        <p:spPr bwMode="auto">
          <a:xfrm>
            <a:off x="620414" y="2307745"/>
            <a:ext cx="793281" cy="793371"/>
          </a:xfrm>
          <a:custGeom>
            <a:avLst/>
            <a:gdLst>
              <a:gd name="T0" fmla="+- 0 10800 961"/>
              <a:gd name="T1" fmla="*/ T0 w 19679"/>
              <a:gd name="T2" fmla="*/ 10297 h 20595"/>
              <a:gd name="T3" fmla="+- 0 10800 961"/>
              <a:gd name="T4" fmla="*/ T3 w 19679"/>
              <a:gd name="T5" fmla="*/ 10297 h 20595"/>
              <a:gd name="T6" fmla="+- 0 10800 961"/>
              <a:gd name="T7" fmla="*/ T6 w 19679"/>
              <a:gd name="T8" fmla="*/ 10297 h 20595"/>
              <a:gd name="T9" fmla="+- 0 10800 961"/>
              <a:gd name="T10" fmla="*/ T9 w 19679"/>
              <a:gd name="T11" fmla="*/ 10297 h 20595"/>
            </a:gdLst>
            <a:ahLst/>
            <a:cxnLst>
              <a:cxn ang="0">
                <a:pos x="T1" y="T2"/>
              </a:cxn>
              <a:cxn ang="0">
                <a:pos x="T4" y="T5"/>
              </a:cxn>
              <a:cxn ang="0">
                <a:pos x="T7" y="T8"/>
              </a:cxn>
              <a:cxn ang="0">
                <a:pos x="T10" y="T11"/>
              </a:cxn>
            </a:cxnLst>
            <a:rect l="0" t="0" r="r" b="b"/>
            <a:pathLst>
              <a:path w="19679" h="20595">
                <a:moveTo>
                  <a:pt x="9839" y="0"/>
                </a:moveTo>
                <a:cubicBezTo>
                  <a:pt x="7321" y="0"/>
                  <a:pt x="4803" y="1005"/>
                  <a:pt x="2882" y="3015"/>
                </a:cubicBezTo>
                <a:cubicBezTo>
                  <a:pt x="-961" y="7037"/>
                  <a:pt x="-961" y="13557"/>
                  <a:pt x="2882" y="17579"/>
                </a:cubicBezTo>
                <a:cubicBezTo>
                  <a:pt x="6725" y="21600"/>
                  <a:pt x="12953" y="21600"/>
                  <a:pt x="16796" y="17579"/>
                </a:cubicBezTo>
                <a:cubicBezTo>
                  <a:pt x="20639" y="13557"/>
                  <a:pt x="20639" y="7037"/>
                  <a:pt x="16796" y="3015"/>
                </a:cubicBezTo>
                <a:cubicBezTo>
                  <a:pt x="14875" y="1005"/>
                  <a:pt x="12357" y="0"/>
                  <a:pt x="9839" y="0"/>
                </a:cubicBezTo>
                <a:close/>
                <a:moveTo>
                  <a:pt x="9839" y="1267"/>
                </a:moveTo>
                <a:cubicBezTo>
                  <a:pt x="12047" y="1267"/>
                  <a:pt x="14256" y="2147"/>
                  <a:pt x="15941" y="3911"/>
                </a:cubicBezTo>
                <a:cubicBezTo>
                  <a:pt x="19310" y="7437"/>
                  <a:pt x="19310" y="13157"/>
                  <a:pt x="15941" y="16683"/>
                </a:cubicBezTo>
                <a:cubicBezTo>
                  <a:pt x="12571" y="20210"/>
                  <a:pt x="7107" y="20210"/>
                  <a:pt x="3737" y="16683"/>
                </a:cubicBezTo>
                <a:cubicBezTo>
                  <a:pt x="368" y="13157"/>
                  <a:pt x="368" y="7437"/>
                  <a:pt x="3737" y="3911"/>
                </a:cubicBezTo>
                <a:cubicBezTo>
                  <a:pt x="5422" y="2147"/>
                  <a:pt x="7631" y="1267"/>
                  <a:pt x="9839" y="1267"/>
                </a:cubicBezTo>
                <a:close/>
              </a:path>
            </a:pathLst>
          </a:custGeom>
          <a:solidFill>
            <a:schemeClr val="accent4"/>
          </a:solidFill>
          <a:ln>
            <a:noFill/>
          </a:ln>
          <a:effectLst/>
        </p:spPr>
        <p:txBody>
          <a:bodyPr lIns="50800" tIns="50800" rIns="50800" bIns="50800" anchor="ct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tLang="it-IT" sz="3200">
              <a:solidFill>
                <a:srgbClr val="FFFFFF"/>
              </a:solidFill>
              <a:latin typeface="IBM Plex Sans" panose="020B0503050203000203" pitchFamily="34" charset="77"/>
              <a:ea typeface="Helvetica Light" panose="020B0403020202020204" pitchFamily="34" charset="0"/>
              <a:cs typeface="Helvetica Light" panose="020B0403020202020204" pitchFamily="34" charset="0"/>
              <a:sym typeface="Helvetica Light" panose="020B0403020202020204" pitchFamily="34" charset="0"/>
            </a:endParaRPr>
          </a:p>
        </p:txBody>
      </p:sp>
      <p:sp>
        <p:nvSpPr>
          <p:cNvPr id="121" name="Rectangle 120">
            <a:extLst>
              <a:ext uri="{FF2B5EF4-FFF2-40B4-BE49-F238E27FC236}">
                <a16:creationId xmlns:a16="http://schemas.microsoft.com/office/drawing/2014/main" id="{0F1A4A60-1924-F393-E518-943D0F11EA98}"/>
              </a:ext>
            </a:extLst>
          </p:cNvPr>
          <p:cNvSpPr>
            <a:spLocks/>
          </p:cNvSpPr>
          <p:nvPr/>
        </p:nvSpPr>
        <p:spPr bwMode="auto">
          <a:xfrm>
            <a:off x="1018384" y="2313090"/>
            <a:ext cx="4626331" cy="802420"/>
          </a:xfrm>
          <a:prstGeom prst="rect">
            <a:avLst/>
          </a:prstGeom>
          <a:solidFill>
            <a:srgbClr val="ECEDF3"/>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tLang="it-IT" sz="3200">
              <a:solidFill>
                <a:srgbClr val="FFFFFF"/>
              </a:solidFill>
              <a:latin typeface="IBM Plex Sans" panose="020B0503050203000203" pitchFamily="34" charset="77"/>
              <a:ea typeface="Helvetica Light" panose="020B0403020202020204" pitchFamily="34" charset="0"/>
              <a:cs typeface="Helvetica Light" panose="020B0403020202020204" pitchFamily="34" charset="0"/>
              <a:sym typeface="Helvetica Light" panose="020B0403020202020204" pitchFamily="34" charset="0"/>
            </a:endParaRPr>
          </a:p>
        </p:txBody>
      </p:sp>
      <p:sp>
        <p:nvSpPr>
          <p:cNvPr id="122" name="Rectangle 121">
            <a:extLst>
              <a:ext uri="{FF2B5EF4-FFF2-40B4-BE49-F238E27FC236}">
                <a16:creationId xmlns:a16="http://schemas.microsoft.com/office/drawing/2014/main" id="{B77F5898-FDBC-4D57-6BDB-1C798DBD7CE9}"/>
              </a:ext>
            </a:extLst>
          </p:cNvPr>
          <p:cNvSpPr>
            <a:spLocks/>
          </p:cNvSpPr>
          <p:nvPr/>
        </p:nvSpPr>
        <p:spPr bwMode="auto">
          <a:xfrm>
            <a:off x="5686324" y="2309574"/>
            <a:ext cx="74839" cy="793371"/>
          </a:xfrm>
          <a:prstGeom prst="rect">
            <a:avLst/>
          </a:prstGeom>
          <a:solidFill>
            <a:schemeClr val="accent5"/>
          </a:solidFill>
          <a:ln>
            <a:noFill/>
          </a:ln>
          <a:effectLst/>
        </p:spPr>
        <p:txBody>
          <a:bodyPr lIns="50800" tIns="50800" rIns="50800" bIns="50800" anchor="ct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tLang="it-IT" sz="3200">
              <a:solidFill>
                <a:srgbClr val="FFFFFF"/>
              </a:solidFill>
              <a:latin typeface="IBM Plex Sans" panose="020B0503050203000203" pitchFamily="34" charset="77"/>
              <a:ea typeface="Helvetica Light" panose="020B0403020202020204" pitchFamily="34" charset="0"/>
              <a:cs typeface="Helvetica Light" panose="020B0403020202020204" pitchFamily="34" charset="0"/>
              <a:sym typeface="Helvetica Light" panose="020B0403020202020204" pitchFamily="34" charset="0"/>
            </a:endParaRPr>
          </a:p>
        </p:txBody>
      </p:sp>
      <p:grpSp>
        <p:nvGrpSpPr>
          <p:cNvPr id="123" name="Group 122">
            <a:extLst>
              <a:ext uri="{FF2B5EF4-FFF2-40B4-BE49-F238E27FC236}">
                <a16:creationId xmlns:a16="http://schemas.microsoft.com/office/drawing/2014/main" id="{10E9A6A8-682A-0869-3A08-418381DF8658}"/>
              </a:ext>
            </a:extLst>
          </p:cNvPr>
          <p:cNvGrpSpPr>
            <a:grpSpLocks/>
          </p:cNvGrpSpPr>
          <p:nvPr/>
        </p:nvGrpSpPr>
        <p:grpSpPr bwMode="auto">
          <a:xfrm>
            <a:off x="738088" y="2425454"/>
            <a:ext cx="557924" cy="557951"/>
            <a:chOff x="734295" y="3095769"/>
            <a:chExt cx="2641732" cy="2641732"/>
          </a:xfrm>
        </p:grpSpPr>
        <p:sp>
          <p:nvSpPr>
            <p:cNvPr id="144" name="Oval 143">
              <a:extLst>
                <a:ext uri="{FF2B5EF4-FFF2-40B4-BE49-F238E27FC236}">
                  <a16:creationId xmlns:a16="http://schemas.microsoft.com/office/drawing/2014/main" id="{F5582DEF-D6CF-2459-5158-68D4646AD590}"/>
                </a:ext>
              </a:extLst>
            </p:cNvPr>
            <p:cNvSpPr>
              <a:spLocks/>
            </p:cNvSpPr>
            <p:nvPr/>
          </p:nvSpPr>
          <p:spPr bwMode="auto">
            <a:xfrm rot="16200000">
              <a:off x="734295" y="3095769"/>
              <a:ext cx="2641732" cy="2641732"/>
            </a:xfrm>
            <a:prstGeom prst="ellipse">
              <a:avLst/>
            </a:prstGeom>
            <a:solidFill>
              <a:schemeClr val="accent5"/>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tLang="it-IT" sz="2800" b="1">
                <a:solidFill>
                  <a:schemeClr val="bg2"/>
                </a:solidFill>
                <a:latin typeface="IBM Plex Sans" panose="020B0503050203000203" pitchFamily="34" charset="77"/>
                <a:ea typeface="Helvetica Light" panose="020B0403020202020204" pitchFamily="34" charset="0"/>
                <a:cs typeface="Helvetica Light" panose="020B0403020202020204" pitchFamily="34" charset="0"/>
                <a:sym typeface="Helvetica Light" panose="020B0403020202020204" pitchFamily="34" charset="0"/>
              </a:endParaRPr>
            </a:p>
          </p:txBody>
        </p:sp>
        <p:sp>
          <p:nvSpPr>
            <p:cNvPr id="145" name="AutoShape 9">
              <a:extLst>
                <a:ext uri="{FF2B5EF4-FFF2-40B4-BE49-F238E27FC236}">
                  <a16:creationId xmlns:a16="http://schemas.microsoft.com/office/drawing/2014/main" id="{A9B828DE-94FF-9F00-FBB8-301365D92A06}"/>
                </a:ext>
              </a:extLst>
            </p:cNvPr>
            <p:cNvSpPr>
              <a:spLocks/>
            </p:cNvSpPr>
            <p:nvPr/>
          </p:nvSpPr>
          <p:spPr bwMode="auto">
            <a:xfrm>
              <a:off x="734816" y="3095874"/>
              <a:ext cx="2640599" cy="1335370"/>
            </a:xfrm>
            <a:custGeom>
              <a:avLst/>
              <a:gdLst>
                <a:gd name="T0" fmla="+- 0 10800 30"/>
                <a:gd name="T1" fmla="*/ T0 w 21540"/>
                <a:gd name="T2" fmla="*/ 10800 h 21600"/>
                <a:gd name="T3" fmla="+- 0 10800 30"/>
                <a:gd name="T4" fmla="*/ T3 w 21540"/>
                <a:gd name="T5" fmla="*/ 10800 h 21600"/>
                <a:gd name="T6" fmla="+- 0 10800 30"/>
                <a:gd name="T7" fmla="*/ T6 w 21540"/>
                <a:gd name="T8" fmla="*/ 10800 h 21600"/>
                <a:gd name="T9" fmla="+- 0 10800 30"/>
                <a:gd name="T10" fmla="*/ T9 w 21540"/>
                <a:gd name="T11" fmla="*/ 10800 h 21600"/>
              </a:gdLst>
              <a:ahLst/>
              <a:cxnLst>
                <a:cxn ang="0">
                  <a:pos x="T1" y="T2"/>
                </a:cxn>
                <a:cxn ang="0">
                  <a:pos x="T4" y="T5"/>
                </a:cxn>
                <a:cxn ang="0">
                  <a:pos x="T7" y="T8"/>
                </a:cxn>
                <a:cxn ang="0">
                  <a:pos x="T10" y="T11"/>
                </a:cxn>
              </a:cxnLst>
              <a:rect l="0" t="0" r="r" b="b"/>
              <a:pathLst>
                <a:path w="21540" h="21600">
                  <a:moveTo>
                    <a:pt x="10770" y="0"/>
                  </a:moveTo>
                  <a:cubicBezTo>
                    <a:pt x="8012" y="0"/>
                    <a:pt x="5256" y="2083"/>
                    <a:pt x="3152" y="6255"/>
                  </a:cubicBezTo>
                  <a:cubicBezTo>
                    <a:pt x="1018" y="10486"/>
                    <a:pt x="-30" y="16054"/>
                    <a:pt x="0" y="21600"/>
                  </a:cubicBezTo>
                  <a:lnTo>
                    <a:pt x="21540" y="21600"/>
                  </a:lnTo>
                  <a:cubicBezTo>
                    <a:pt x="21570" y="16054"/>
                    <a:pt x="20522" y="10486"/>
                    <a:pt x="18388" y="6255"/>
                  </a:cubicBezTo>
                  <a:cubicBezTo>
                    <a:pt x="16284" y="2083"/>
                    <a:pt x="13528" y="0"/>
                    <a:pt x="10770" y="0"/>
                  </a:cubicBezTo>
                  <a:close/>
                </a:path>
              </a:pathLst>
            </a:custGeom>
            <a:solidFill>
              <a:schemeClr val="accent4"/>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tLang="it-IT" sz="2800" b="1">
                <a:solidFill>
                  <a:schemeClr val="bg2"/>
                </a:solidFill>
                <a:latin typeface="IBM Plex Sans" panose="020B0503050203000203" pitchFamily="34" charset="77"/>
                <a:ea typeface="Helvetica Light" panose="020B0403020202020204" pitchFamily="34" charset="0"/>
                <a:cs typeface="Helvetica Light" panose="020B0403020202020204" pitchFamily="34" charset="0"/>
                <a:sym typeface="Helvetica Light" panose="020B0403020202020204" pitchFamily="34" charset="0"/>
              </a:endParaRPr>
            </a:p>
          </p:txBody>
        </p:sp>
      </p:grpSp>
      <p:sp>
        <p:nvSpPr>
          <p:cNvPr id="125" name="Title 1">
            <a:extLst>
              <a:ext uri="{FF2B5EF4-FFF2-40B4-BE49-F238E27FC236}">
                <a16:creationId xmlns:a16="http://schemas.microsoft.com/office/drawing/2014/main" id="{11D9A102-A3C4-BEB1-A301-A6444203891A}"/>
              </a:ext>
            </a:extLst>
          </p:cNvPr>
          <p:cNvSpPr txBox="1">
            <a:spLocks/>
          </p:cNvSpPr>
          <p:nvPr/>
        </p:nvSpPr>
        <p:spPr>
          <a:xfrm>
            <a:off x="786963" y="2502036"/>
            <a:ext cx="466844" cy="406717"/>
          </a:xfrm>
          <a:prstGeom prst="rect">
            <a:avLst/>
          </a:prstGeom>
          <a:ln>
            <a:noFill/>
          </a:ln>
        </p:spPr>
        <p:txBody>
          <a:bodyPr vert="horz" lIns="91440" tIns="45720" rIns="91440" bIns="45720" rtlCol="0" anchor="ctr">
            <a:normAutofit/>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GB" sz="1400" b="1">
                <a:solidFill>
                  <a:schemeClr val="bg2"/>
                </a:solidFill>
                <a:latin typeface="IBM Plex Sans" panose="020B0503050203000203" pitchFamily="34" charset="77"/>
                <a:ea typeface="Helvetica Neue Light" panose="02000403000000020004" pitchFamily="2" charset="0"/>
              </a:rPr>
              <a:t>2</a:t>
            </a:r>
          </a:p>
        </p:txBody>
      </p:sp>
      <p:sp>
        <p:nvSpPr>
          <p:cNvPr id="127" name="Rettangolo 44">
            <a:extLst>
              <a:ext uri="{FF2B5EF4-FFF2-40B4-BE49-F238E27FC236}">
                <a16:creationId xmlns:a16="http://schemas.microsoft.com/office/drawing/2014/main" id="{31B7AC79-15C5-6BEE-96CD-D0868B371938}"/>
              </a:ext>
            </a:extLst>
          </p:cNvPr>
          <p:cNvSpPr/>
          <p:nvPr/>
        </p:nvSpPr>
        <p:spPr>
          <a:xfrm>
            <a:off x="1525963" y="2550541"/>
            <a:ext cx="4117411" cy="307777"/>
          </a:xfrm>
          <a:prstGeom prst="rect">
            <a:avLst/>
          </a:prstGeom>
        </p:spPr>
        <p:txBody>
          <a:bodyPr vert="horz" lIns="91440" tIns="45720" rIns="91440" bIns="45720" rtlCol="0" anchor="t">
            <a:noAutofit/>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0000"/>
              </a:lnSpc>
              <a:spcBef>
                <a:spcPts val="1000"/>
              </a:spcBef>
            </a:pPr>
            <a:r>
              <a:rPr lang="en-GB" sz="1400" dirty="0"/>
              <a:t>Setup </a:t>
            </a:r>
            <a:r>
              <a:rPr lang="en-GB" sz="1400" dirty="0" err="1"/>
              <a:t>ambiente</a:t>
            </a:r>
            <a:r>
              <a:rPr lang="en-GB" sz="1400" dirty="0"/>
              <a:t> di </a:t>
            </a:r>
            <a:r>
              <a:rPr lang="en-GB" sz="1400" dirty="0" err="1"/>
              <a:t>sviluppo</a:t>
            </a:r>
            <a:endParaRPr lang="en-GB" sz="1400" dirty="0"/>
          </a:p>
        </p:txBody>
      </p:sp>
      <p:sp>
        <p:nvSpPr>
          <p:cNvPr id="132" name="AutoShape 3">
            <a:extLst>
              <a:ext uri="{FF2B5EF4-FFF2-40B4-BE49-F238E27FC236}">
                <a16:creationId xmlns:a16="http://schemas.microsoft.com/office/drawing/2014/main" id="{49C5B16C-3BF5-F457-6608-E84F052EAAB4}"/>
              </a:ext>
            </a:extLst>
          </p:cNvPr>
          <p:cNvSpPr>
            <a:spLocks/>
          </p:cNvSpPr>
          <p:nvPr/>
        </p:nvSpPr>
        <p:spPr bwMode="auto">
          <a:xfrm>
            <a:off x="620414" y="4341093"/>
            <a:ext cx="793281" cy="793371"/>
          </a:xfrm>
          <a:custGeom>
            <a:avLst/>
            <a:gdLst>
              <a:gd name="T0" fmla="+- 0 10800 961"/>
              <a:gd name="T1" fmla="*/ T0 w 19679"/>
              <a:gd name="T2" fmla="*/ 10297 h 20595"/>
              <a:gd name="T3" fmla="+- 0 10800 961"/>
              <a:gd name="T4" fmla="*/ T3 w 19679"/>
              <a:gd name="T5" fmla="*/ 10297 h 20595"/>
              <a:gd name="T6" fmla="+- 0 10800 961"/>
              <a:gd name="T7" fmla="*/ T6 w 19679"/>
              <a:gd name="T8" fmla="*/ 10297 h 20595"/>
              <a:gd name="T9" fmla="+- 0 10800 961"/>
              <a:gd name="T10" fmla="*/ T9 w 19679"/>
              <a:gd name="T11" fmla="*/ 10297 h 20595"/>
            </a:gdLst>
            <a:ahLst/>
            <a:cxnLst>
              <a:cxn ang="0">
                <a:pos x="T1" y="T2"/>
              </a:cxn>
              <a:cxn ang="0">
                <a:pos x="T4" y="T5"/>
              </a:cxn>
              <a:cxn ang="0">
                <a:pos x="T7" y="T8"/>
              </a:cxn>
              <a:cxn ang="0">
                <a:pos x="T10" y="T11"/>
              </a:cxn>
            </a:cxnLst>
            <a:rect l="0" t="0" r="r" b="b"/>
            <a:pathLst>
              <a:path w="19679" h="20595">
                <a:moveTo>
                  <a:pt x="9839" y="0"/>
                </a:moveTo>
                <a:cubicBezTo>
                  <a:pt x="7321" y="0"/>
                  <a:pt x="4803" y="1005"/>
                  <a:pt x="2882" y="3015"/>
                </a:cubicBezTo>
                <a:cubicBezTo>
                  <a:pt x="-961" y="7037"/>
                  <a:pt x="-961" y="13557"/>
                  <a:pt x="2882" y="17579"/>
                </a:cubicBezTo>
                <a:cubicBezTo>
                  <a:pt x="6725" y="21600"/>
                  <a:pt x="12953" y="21600"/>
                  <a:pt x="16796" y="17579"/>
                </a:cubicBezTo>
                <a:cubicBezTo>
                  <a:pt x="20639" y="13557"/>
                  <a:pt x="20639" y="7037"/>
                  <a:pt x="16796" y="3015"/>
                </a:cubicBezTo>
                <a:cubicBezTo>
                  <a:pt x="14875" y="1005"/>
                  <a:pt x="12357" y="0"/>
                  <a:pt x="9839" y="0"/>
                </a:cubicBezTo>
                <a:close/>
                <a:moveTo>
                  <a:pt x="9839" y="1267"/>
                </a:moveTo>
                <a:cubicBezTo>
                  <a:pt x="12047" y="1267"/>
                  <a:pt x="14256" y="2147"/>
                  <a:pt x="15941" y="3911"/>
                </a:cubicBezTo>
                <a:cubicBezTo>
                  <a:pt x="19310" y="7437"/>
                  <a:pt x="19310" y="13157"/>
                  <a:pt x="15941" y="16683"/>
                </a:cubicBezTo>
                <a:cubicBezTo>
                  <a:pt x="12571" y="20210"/>
                  <a:pt x="7107" y="20210"/>
                  <a:pt x="3737" y="16683"/>
                </a:cubicBezTo>
                <a:cubicBezTo>
                  <a:pt x="368" y="13157"/>
                  <a:pt x="368" y="7437"/>
                  <a:pt x="3737" y="3911"/>
                </a:cubicBezTo>
                <a:cubicBezTo>
                  <a:pt x="5422" y="2147"/>
                  <a:pt x="7631" y="1267"/>
                  <a:pt x="9839" y="1267"/>
                </a:cubicBezTo>
                <a:close/>
              </a:path>
            </a:pathLst>
          </a:custGeom>
          <a:solidFill>
            <a:schemeClr val="accent4"/>
          </a:solidFill>
          <a:ln>
            <a:noFill/>
          </a:ln>
          <a:effectLst/>
        </p:spPr>
        <p:txBody>
          <a:bodyPr lIns="50800" tIns="50800" rIns="50800" bIns="50800" anchor="ct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tLang="it-IT" sz="3200">
              <a:solidFill>
                <a:srgbClr val="FFFFFF"/>
              </a:solidFill>
              <a:latin typeface="IBM Plex Sans" panose="020B0503050203000203" pitchFamily="34" charset="77"/>
              <a:ea typeface="Helvetica Light" panose="020B0403020202020204" pitchFamily="34" charset="0"/>
              <a:cs typeface="Helvetica Light" panose="020B0403020202020204" pitchFamily="34" charset="0"/>
              <a:sym typeface="Helvetica Light" panose="020B0403020202020204" pitchFamily="34" charset="0"/>
            </a:endParaRPr>
          </a:p>
        </p:txBody>
      </p:sp>
      <p:sp>
        <p:nvSpPr>
          <p:cNvPr id="133" name="Rectangle 132">
            <a:extLst>
              <a:ext uri="{FF2B5EF4-FFF2-40B4-BE49-F238E27FC236}">
                <a16:creationId xmlns:a16="http://schemas.microsoft.com/office/drawing/2014/main" id="{1E287EB0-4022-7CEC-8D02-73B01FFA7361}"/>
              </a:ext>
            </a:extLst>
          </p:cNvPr>
          <p:cNvSpPr>
            <a:spLocks/>
          </p:cNvSpPr>
          <p:nvPr/>
        </p:nvSpPr>
        <p:spPr bwMode="auto">
          <a:xfrm>
            <a:off x="1017044" y="4338156"/>
            <a:ext cx="4626331" cy="802420"/>
          </a:xfrm>
          <a:prstGeom prst="rect">
            <a:avLst/>
          </a:prstGeom>
          <a:solidFill>
            <a:srgbClr val="ECEDF3"/>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tLang="it-IT" sz="3200">
              <a:solidFill>
                <a:srgbClr val="FFFFFF"/>
              </a:solidFill>
              <a:latin typeface="IBM Plex Sans" panose="020B0503050203000203" pitchFamily="34" charset="77"/>
              <a:ea typeface="Helvetica Light" panose="020B0403020202020204" pitchFamily="34" charset="0"/>
              <a:cs typeface="Helvetica Light" panose="020B0403020202020204" pitchFamily="34" charset="0"/>
              <a:sym typeface="Helvetica Light" panose="020B0403020202020204" pitchFamily="34" charset="0"/>
            </a:endParaRPr>
          </a:p>
        </p:txBody>
      </p:sp>
      <p:sp>
        <p:nvSpPr>
          <p:cNvPr id="134" name="Rectangle 133">
            <a:extLst>
              <a:ext uri="{FF2B5EF4-FFF2-40B4-BE49-F238E27FC236}">
                <a16:creationId xmlns:a16="http://schemas.microsoft.com/office/drawing/2014/main" id="{0FDCF21C-846B-AE03-1C73-C7569B668B0D}"/>
              </a:ext>
            </a:extLst>
          </p:cNvPr>
          <p:cNvSpPr>
            <a:spLocks/>
          </p:cNvSpPr>
          <p:nvPr/>
        </p:nvSpPr>
        <p:spPr bwMode="auto">
          <a:xfrm>
            <a:off x="5686324" y="4342922"/>
            <a:ext cx="74839" cy="793371"/>
          </a:xfrm>
          <a:prstGeom prst="rect">
            <a:avLst/>
          </a:prstGeom>
          <a:solidFill>
            <a:schemeClr val="accent5"/>
          </a:solidFill>
          <a:ln>
            <a:noFill/>
          </a:ln>
          <a:effectLst/>
        </p:spPr>
        <p:txBody>
          <a:bodyPr lIns="50800" tIns="50800" rIns="50800" bIns="50800" anchor="ct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tLang="it-IT" sz="3200">
              <a:solidFill>
                <a:srgbClr val="FFFFFF"/>
              </a:solidFill>
              <a:latin typeface="IBM Plex Sans" panose="020B0503050203000203" pitchFamily="34" charset="77"/>
              <a:ea typeface="Helvetica Light" panose="020B0403020202020204" pitchFamily="34" charset="0"/>
              <a:cs typeface="Helvetica Light" panose="020B0403020202020204" pitchFamily="34" charset="0"/>
              <a:sym typeface="Helvetica Light" panose="020B0403020202020204" pitchFamily="34" charset="0"/>
            </a:endParaRPr>
          </a:p>
        </p:txBody>
      </p:sp>
      <p:grpSp>
        <p:nvGrpSpPr>
          <p:cNvPr id="135" name="Group 134">
            <a:extLst>
              <a:ext uri="{FF2B5EF4-FFF2-40B4-BE49-F238E27FC236}">
                <a16:creationId xmlns:a16="http://schemas.microsoft.com/office/drawing/2014/main" id="{598B068E-1F0D-0219-6AAA-4721ACBBA121}"/>
              </a:ext>
            </a:extLst>
          </p:cNvPr>
          <p:cNvGrpSpPr>
            <a:grpSpLocks/>
          </p:cNvGrpSpPr>
          <p:nvPr/>
        </p:nvGrpSpPr>
        <p:grpSpPr bwMode="auto">
          <a:xfrm>
            <a:off x="738088" y="4458802"/>
            <a:ext cx="557924" cy="557951"/>
            <a:chOff x="734295" y="5129117"/>
            <a:chExt cx="2641732" cy="2641732"/>
          </a:xfrm>
        </p:grpSpPr>
        <p:sp>
          <p:nvSpPr>
            <p:cNvPr id="140" name="Oval 139">
              <a:extLst>
                <a:ext uri="{FF2B5EF4-FFF2-40B4-BE49-F238E27FC236}">
                  <a16:creationId xmlns:a16="http://schemas.microsoft.com/office/drawing/2014/main" id="{8963D8BF-3177-8F53-B3D5-7D5488BF5279}"/>
                </a:ext>
              </a:extLst>
            </p:cNvPr>
            <p:cNvSpPr>
              <a:spLocks/>
            </p:cNvSpPr>
            <p:nvPr/>
          </p:nvSpPr>
          <p:spPr bwMode="auto">
            <a:xfrm rot="16200000">
              <a:off x="734295" y="5129117"/>
              <a:ext cx="2641732" cy="2641732"/>
            </a:xfrm>
            <a:prstGeom prst="ellipse">
              <a:avLst/>
            </a:prstGeom>
            <a:solidFill>
              <a:schemeClr val="accent5"/>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tLang="it-IT" sz="2800" b="1">
                <a:solidFill>
                  <a:schemeClr val="bg2"/>
                </a:solidFill>
                <a:latin typeface="IBM Plex Sans" panose="020B0503050203000203" pitchFamily="34" charset="77"/>
                <a:ea typeface="Helvetica Light" panose="020B0403020202020204" pitchFamily="34" charset="0"/>
                <a:cs typeface="Helvetica Light" panose="020B0403020202020204" pitchFamily="34" charset="0"/>
                <a:sym typeface="Helvetica Light" panose="020B0403020202020204" pitchFamily="34" charset="0"/>
              </a:endParaRPr>
            </a:p>
          </p:txBody>
        </p:sp>
        <p:sp>
          <p:nvSpPr>
            <p:cNvPr id="141" name="AutoShape 9">
              <a:extLst>
                <a:ext uri="{FF2B5EF4-FFF2-40B4-BE49-F238E27FC236}">
                  <a16:creationId xmlns:a16="http://schemas.microsoft.com/office/drawing/2014/main" id="{61395855-DB69-B04B-2AD2-8D0BB3C2E090}"/>
                </a:ext>
              </a:extLst>
            </p:cNvPr>
            <p:cNvSpPr>
              <a:spLocks/>
            </p:cNvSpPr>
            <p:nvPr/>
          </p:nvSpPr>
          <p:spPr bwMode="auto">
            <a:xfrm>
              <a:off x="734816" y="5129222"/>
              <a:ext cx="2640599" cy="1335370"/>
            </a:xfrm>
            <a:custGeom>
              <a:avLst/>
              <a:gdLst>
                <a:gd name="T0" fmla="+- 0 10800 30"/>
                <a:gd name="T1" fmla="*/ T0 w 21540"/>
                <a:gd name="T2" fmla="*/ 10800 h 21600"/>
                <a:gd name="T3" fmla="+- 0 10800 30"/>
                <a:gd name="T4" fmla="*/ T3 w 21540"/>
                <a:gd name="T5" fmla="*/ 10800 h 21600"/>
                <a:gd name="T6" fmla="+- 0 10800 30"/>
                <a:gd name="T7" fmla="*/ T6 w 21540"/>
                <a:gd name="T8" fmla="*/ 10800 h 21600"/>
                <a:gd name="T9" fmla="+- 0 10800 30"/>
                <a:gd name="T10" fmla="*/ T9 w 21540"/>
                <a:gd name="T11" fmla="*/ 10800 h 21600"/>
              </a:gdLst>
              <a:ahLst/>
              <a:cxnLst>
                <a:cxn ang="0">
                  <a:pos x="T1" y="T2"/>
                </a:cxn>
                <a:cxn ang="0">
                  <a:pos x="T4" y="T5"/>
                </a:cxn>
                <a:cxn ang="0">
                  <a:pos x="T7" y="T8"/>
                </a:cxn>
                <a:cxn ang="0">
                  <a:pos x="T10" y="T11"/>
                </a:cxn>
              </a:cxnLst>
              <a:rect l="0" t="0" r="r" b="b"/>
              <a:pathLst>
                <a:path w="21540" h="21600">
                  <a:moveTo>
                    <a:pt x="10770" y="0"/>
                  </a:moveTo>
                  <a:cubicBezTo>
                    <a:pt x="8012" y="0"/>
                    <a:pt x="5256" y="2083"/>
                    <a:pt x="3152" y="6255"/>
                  </a:cubicBezTo>
                  <a:cubicBezTo>
                    <a:pt x="1018" y="10486"/>
                    <a:pt x="-30" y="16054"/>
                    <a:pt x="0" y="21600"/>
                  </a:cubicBezTo>
                  <a:lnTo>
                    <a:pt x="21540" y="21600"/>
                  </a:lnTo>
                  <a:cubicBezTo>
                    <a:pt x="21570" y="16054"/>
                    <a:pt x="20522" y="10486"/>
                    <a:pt x="18388" y="6255"/>
                  </a:cubicBezTo>
                  <a:cubicBezTo>
                    <a:pt x="16284" y="2083"/>
                    <a:pt x="13528" y="0"/>
                    <a:pt x="10770" y="0"/>
                  </a:cubicBezTo>
                  <a:close/>
                </a:path>
              </a:pathLst>
            </a:custGeom>
            <a:solidFill>
              <a:schemeClr val="accent4"/>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tLang="it-IT" sz="2800" b="1">
                <a:solidFill>
                  <a:schemeClr val="bg2"/>
                </a:solidFill>
                <a:latin typeface="IBM Plex Sans" panose="020B0503050203000203" pitchFamily="34" charset="77"/>
                <a:ea typeface="Helvetica Light" panose="020B0403020202020204" pitchFamily="34" charset="0"/>
                <a:cs typeface="Helvetica Light" panose="020B0403020202020204" pitchFamily="34" charset="0"/>
                <a:sym typeface="Helvetica Light" panose="020B0403020202020204" pitchFamily="34" charset="0"/>
              </a:endParaRPr>
            </a:p>
          </p:txBody>
        </p:sp>
      </p:grpSp>
      <p:sp>
        <p:nvSpPr>
          <p:cNvPr id="137" name="Title 1">
            <a:extLst>
              <a:ext uri="{FF2B5EF4-FFF2-40B4-BE49-F238E27FC236}">
                <a16:creationId xmlns:a16="http://schemas.microsoft.com/office/drawing/2014/main" id="{C44E7A06-A29C-DE66-CE03-05F62A21C38B}"/>
              </a:ext>
            </a:extLst>
          </p:cNvPr>
          <p:cNvSpPr txBox="1">
            <a:spLocks/>
          </p:cNvSpPr>
          <p:nvPr/>
        </p:nvSpPr>
        <p:spPr>
          <a:xfrm>
            <a:off x="786963" y="4535384"/>
            <a:ext cx="466844" cy="406717"/>
          </a:xfrm>
          <a:prstGeom prst="rect">
            <a:avLst/>
          </a:prstGeom>
          <a:ln>
            <a:noFill/>
          </a:ln>
        </p:spPr>
        <p:txBody>
          <a:bodyPr vert="horz" lIns="91440" tIns="45720" rIns="91440" bIns="45720" rtlCol="0" anchor="ctr">
            <a:normAutofit/>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GB" sz="1400" b="1">
                <a:solidFill>
                  <a:schemeClr val="bg2"/>
                </a:solidFill>
                <a:latin typeface="IBM Plex Sans" panose="020B0503050203000203" pitchFamily="34" charset="77"/>
                <a:ea typeface="Helvetica Neue Light" panose="02000403000000020004" pitchFamily="2" charset="0"/>
              </a:rPr>
              <a:t>4</a:t>
            </a:r>
          </a:p>
        </p:txBody>
      </p:sp>
      <p:sp>
        <p:nvSpPr>
          <p:cNvPr id="139" name="Rettangolo 44">
            <a:extLst>
              <a:ext uri="{FF2B5EF4-FFF2-40B4-BE49-F238E27FC236}">
                <a16:creationId xmlns:a16="http://schemas.microsoft.com/office/drawing/2014/main" id="{38FFCFA7-32FC-EA94-20CD-53C6180287B9}"/>
              </a:ext>
            </a:extLst>
          </p:cNvPr>
          <p:cNvSpPr/>
          <p:nvPr/>
        </p:nvSpPr>
        <p:spPr>
          <a:xfrm>
            <a:off x="1525964" y="4583889"/>
            <a:ext cx="3871218" cy="307777"/>
          </a:xfrm>
          <a:prstGeom prst="rect">
            <a:avLst/>
          </a:prstGeom>
        </p:spPr>
        <p:txBody>
          <a:bodyPr vert="horz" lIns="91440" tIns="45720" rIns="91440" bIns="45720" rtlCol="0" anchor="t">
            <a:noAutofit/>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0000"/>
              </a:lnSpc>
              <a:spcBef>
                <a:spcPts val="1000"/>
              </a:spcBef>
            </a:pPr>
            <a:r>
              <a:rPr lang="en-GB" sz="1400" dirty="0"/>
              <a:t>Hooks</a:t>
            </a:r>
          </a:p>
        </p:txBody>
      </p:sp>
      <p:sp>
        <p:nvSpPr>
          <p:cNvPr id="37" name="Footer Placeholder 2">
            <a:extLst>
              <a:ext uri="{FF2B5EF4-FFF2-40B4-BE49-F238E27FC236}">
                <a16:creationId xmlns:a16="http://schemas.microsoft.com/office/drawing/2014/main" id="{264230E9-7092-6E52-F0DE-F02D2A9B0DA8}"/>
              </a:ext>
            </a:extLst>
          </p:cNvPr>
          <p:cNvSpPr txBox="1">
            <a:spLocks/>
          </p:cNvSpPr>
          <p:nvPr/>
        </p:nvSpPr>
        <p:spPr>
          <a:xfrm>
            <a:off x="0" y="6492875"/>
            <a:ext cx="5867400" cy="365125"/>
          </a:xfrm>
          <a:prstGeom prst="rect">
            <a:avLst/>
          </a:prstGeom>
        </p:spPr>
        <p:txBody>
          <a:bodyPr vert="horz" lIns="91440" tIns="45720" rIns="91440" bIns="45720" rtlCol="0" anchor="ctr"/>
          <a:lstStyle>
            <a:defPPr>
              <a:defRPr lang="it-IT"/>
            </a:defPPr>
            <a:lvl1pPr marL="0" algn="l" defTabSz="914400" rtl="0" eaLnBrk="1" latinLnBrk="0" hangingPunct="1">
              <a:defRPr sz="10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IBM CIC </a:t>
            </a:r>
            <a:r>
              <a:rPr lang="en-150"/>
              <a:t>Web Tier Module </a:t>
            </a:r>
            <a:r>
              <a:rPr lang="en-US"/>
              <a:t>/ © 20</a:t>
            </a:r>
            <a:r>
              <a:rPr lang="it-IT"/>
              <a:t>23</a:t>
            </a:r>
            <a:r>
              <a:rPr lang="en-US"/>
              <a:t> IBM Client Innovation Center</a:t>
            </a:r>
            <a:endParaRPr lang="it-IT"/>
          </a:p>
        </p:txBody>
      </p:sp>
      <p:pic>
        <p:nvPicPr>
          <p:cNvPr id="4" name="Picture 3" descr="A blue atom symbol with a black background">
            <a:extLst>
              <a:ext uri="{FF2B5EF4-FFF2-40B4-BE49-F238E27FC236}">
                <a16:creationId xmlns:a16="http://schemas.microsoft.com/office/drawing/2014/main" id="{DD7BDC85-29D5-2884-3912-C5FD4E092B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99360" y="2577821"/>
            <a:ext cx="3667125" cy="1714500"/>
          </a:xfrm>
          <a:prstGeom prst="rect">
            <a:avLst/>
          </a:prstGeom>
        </p:spPr>
      </p:pic>
      <p:sp>
        <p:nvSpPr>
          <p:cNvPr id="65" name="AutoShape 3">
            <a:extLst>
              <a:ext uri="{FF2B5EF4-FFF2-40B4-BE49-F238E27FC236}">
                <a16:creationId xmlns:a16="http://schemas.microsoft.com/office/drawing/2014/main" id="{F4B5B5A0-C165-7E40-8462-CEE32750D8A7}"/>
              </a:ext>
            </a:extLst>
          </p:cNvPr>
          <p:cNvSpPr>
            <a:spLocks/>
          </p:cNvSpPr>
          <p:nvPr/>
        </p:nvSpPr>
        <p:spPr bwMode="auto">
          <a:xfrm>
            <a:off x="619073" y="1251721"/>
            <a:ext cx="793281" cy="793371"/>
          </a:xfrm>
          <a:custGeom>
            <a:avLst/>
            <a:gdLst>
              <a:gd name="T0" fmla="+- 0 10800 961"/>
              <a:gd name="T1" fmla="*/ T0 w 19679"/>
              <a:gd name="T2" fmla="*/ 10297 h 20595"/>
              <a:gd name="T3" fmla="+- 0 10800 961"/>
              <a:gd name="T4" fmla="*/ T3 w 19679"/>
              <a:gd name="T5" fmla="*/ 10297 h 20595"/>
              <a:gd name="T6" fmla="+- 0 10800 961"/>
              <a:gd name="T7" fmla="*/ T6 w 19679"/>
              <a:gd name="T8" fmla="*/ 10297 h 20595"/>
              <a:gd name="T9" fmla="+- 0 10800 961"/>
              <a:gd name="T10" fmla="*/ T9 w 19679"/>
              <a:gd name="T11" fmla="*/ 10297 h 20595"/>
            </a:gdLst>
            <a:ahLst/>
            <a:cxnLst>
              <a:cxn ang="0">
                <a:pos x="T1" y="T2"/>
              </a:cxn>
              <a:cxn ang="0">
                <a:pos x="T4" y="T5"/>
              </a:cxn>
              <a:cxn ang="0">
                <a:pos x="T7" y="T8"/>
              </a:cxn>
              <a:cxn ang="0">
                <a:pos x="T10" y="T11"/>
              </a:cxn>
            </a:cxnLst>
            <a:rect l="0" t="0" r="r" b="b"/>
            <a:pathLst>
              <a:path w="19679" h="20595">
                <a:moveTo>
                  <a:pt x="9839" y="0"/>
                </a:moveTo>
                <a:cubicBezTo>
                  <a:pt x="7321" y="0"/>
                  <a:pt x="4803" y="1005"/>
                  <a:pt x="2882" y="3015"/>
                </a:cubicBezTo>
                <a:cubicBezTo>
                  <a:pt x="-961" y="7037"/>
                  <a:pt x="-961" y="13557"/>
                  <a:pt x="2882" y="17579"/>
                </a:cubicBezTo>
                <a:cubicBezTo>
                  <a:pt x="6725" y="21600"/>
                  <a:pt x="12953" y="21600"/>
                  <a:pt x="16796" y="17579"/>
                </a:cubicBezTo>
                <a:cubicBezTo>
                  <a:pt x="20639" y="13557"/>
                  <a:pt x="20639" y="7037"/>
                  <a:pt x="16796" y="3015"/>
                </a:cubicBezTo>
                <a:cubicBezTo>
                  <a:pt x="14875" y="1005"/>
                  <a:pt x="12357" y="0"/>
                  <a:pt x="9839" y="0"/>
                </a:cubicBezTo>
                <a:close/>
                <a:moveTo>
                  <a:pt x="9839" y="1267"/>
                </a:moveTo>
                <a:cubicBezTo>
                  <a:pt x="12047" y="1267"/>
                  <a:pt x="14256" y="2147"/>
                  <a:pt x="15941" y="3911"/>
                </a:cubicBezTo>
                <a:cubicBezTo>
                  <a:pt x="19310" y="7437"/>
                  <a:pt x="19310" y="13157"/>
                  <a:pt x="15941" y="16683"/>
                </a:cubicBezTo>
                <a:cubicBezTo>
                  <a:pt x="12571" y="20210"/>
                  <a:pt x="7107" y="20210"/>
                  <a:pt x="3737" y="16683"/>
                </a:cubicBezTo>
                <a:cubicBezTo>
                  <a:pt x="368" y="13157"/>
                  <a:pt x="368" y="7437"/>
                  <a:pt x="3737" y="3911"/>
                </a:cubicBezTo>
                <a:cubicBezTo>
                  <a:pt x="5422" y="2147"/>
                  <a:pt x="7631" y="1267"/>
                  <a:pt x="9839" y="1267"/>
                </a:cubicBezTo>
                <a:close/>
              </a:path>
            </a:pathLst>
          </a:custGeom>
          <a:solidFill>
            <a:schemeClr val="accent4"/>
          </a:solidFill>
          <a:ln>
            <a:noFill/>
          </a:ln>
          <a:effectLst/>
        </p:spPr>
        <p:txBody>
          <a:bodyPr lIns="50800" tIns="50800" rIns="50800" bIns="50800" anchor="ct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tLang="it-IT" sz="3200">
              <a:solidFill>
                <a:srgbClr val="FFFFFF"/>
              </a:solidFill>
              <a:latin typeface="IBM Plex Sans" panose="020B0503050203000203" pitchFamily="34" charset="77"/>
              <a:ea typeface="Helvetica Light" panose="020B0403020202020204" pitchFamily="34" charset="0"/>
              <a:cs typeface="Helvetica Light" panose="020B0403020202020204" pitchFamily="34" charset="0"/>
              <a:sym typeface="Helvetica Light" panose="020B0403020202020204" pitchFamily="34" charset="0"/>
            </a:endParaRPr>
          </a:p>
        </p:txBody>
      </p:sp>
      <p:sp>
        <p:nvSpPr>
          <p:cNvPr id="66" name="Rectangle 120">
            <a:extLst>
              <a:ext uri="{FF2B5EF4-FFF2-40B4-BE49-F238E27FC236}">
                <a16:creationId xmlns:a16="http://schemas.microsoft.com/office/drawing/2014/main" id="{5C9CF5B3-84E8-9D40-AFC0-D094E3BA99C5}"/>
              </a:ext>
            </a:extLst>
          </p:cNvPr>
          <p:cNvSpPr>
            <a:spLocks/>
          </p:cNvSpPr>
          <p:nvPr/>
        </p:nvSpPr>
        <p:spPr bwMode="auto">
          <a:xfrm>
            <a:off x="1017043" y="1257066"/>
            <a:ext cx="4626331" cy="802420"/>
          </a:xfrm>
          <a:prstGeom prst="rect">
            <a:avLst/>
          </a:prstGeom>
          <a:solidFill>
            <a:srgbClr val="ECEDF3"/>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tLang="it-IT" sz="3200">
              <a:solidFill>
                <a:srgbClr val="FFFFFF"/>
              </a:solidFill>
              <a:latin typeface="IBM Plex Sans" panose="020B0503050203000203" pitchFamily="34" charset="77"/>
              <a:ea typeface="Helvetica Light" panose="020B0403020202020204" pitchFamily="34" charset="0"/>
              <a:cs typeface="Helvetica Light" panose="020B0403020202020204" pitchFamily="34" charset="0"/>
              <a:sym typeface="Helvetica Light" panose="020B0403020202020204" pitchFamily="34" charset="0"/>
            </a:endParaRPr>
          </a:p>
        </p:txBody>
      </p:sp>
      <p:sp>
        <p:nvSpPr>
          <p:cNvPr id="67" name="Rectangle 121">
            <a:extLst>
              <a:ext uri="{FF2B5EF4-FFF2-40B4-BE49-F238E27FC236}">
                <a16:creationId xmlns:a16="http://schemas.microsoft.com/office/drawing/2014/main" id="{E19AA93F-95FD-F24A-A564-91E665813BDD}"/>
              </a:ext>
            </a:extLst>
          </p:cNvPr>
          <p:cNvSpPr>
            <a:spLocks/>
          </p:cNvSpPr>
          <p:nvPr/>
        </p:nvSpPr>
        <p:spPr bwMode="auto">
          <a:xfrm>
            <a:off x="5684983" y="1253550"/>
            <a:ext cx="74839" cy="793371"/>
          </a:xfrm>
          <a:prstGeom prst="rect">
            <a:avLst/>
          </a:prstGeom>
          <a:solidFill>
            <a:schemeClr val="accent5"/>
          </a:solidFill>
          <a:ln>
            <a:noFill/>
          </a:ln>
          <a:effectLst/>
        </p:spPr>
        <p:txBody>
          <a:bodyPr lIns="50800" tIns="50800" rIns="50800" bIns="50800" anchor="ct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tLang="it-IT" sz="3200">
              <a:solidFill>
                <a:srgbClr val="FFFFFF"/>
              </a:solidFill>
              <a:latin typeface="IBM Plex Sans" panose="020B0503050203000203" pitchFamily="34" charset="77"/>
              <a:ea typeface="Helvetica Light" panose="020B0403020202020204" pitchFamily="34" charset="0"/>
              <a:cs typeface="Helvetica Light" panose="020B0403020202020204" pitchFamily="34" charset="0"/>
              <a:sym typeface="Helvetica Light" panose="020B0403020202020204" pitchFamily="34" charset="0"/>
            </a:endParaRPr>
          </a:p>
        </p:txBody>
      </p:sp>
      <p:grpSp>
        <p:nvGrpSpPr>
          <p:cNvPr id="68" name="Group 122">
            <a:extLst>
              <a:ext uri="{FF2B5EF4-FFF2-40B4-BE49-F238E27FC236}">
                <a16:creationId xmlns:a16="http://schemas.microsoft.com/office/drawing/2014/main" id="{E24CBD63-136D-AE4D-80E0-9ED5BBEDAADF}"/>
              </a:ext>
            </a:extLst>
          </p:cNvPr>
          <p:cNvGrpSpPr>
            <a:grpSpLocks/>
          </p:cNvGrpSpPr>
          <p:nvPr/>
        </p:nvGrpSpPr>
        <p:grpSpPr bwMode="auto">
          <a:xfrm>
            <a:off x="736747" y="1369430"/>
            <a:ext cx="557924" cy="557951"/>
            <a:chOff x="734295" y="3095769"/>
            <a:chExt cx="2641732" cy="2641732"/>
          </a:xfrm>
        </p:grpSpPr>
        <p:sp>
          <p:nvSpPr>
            <p:cNvPr id="69" name="Oval 143">
              <a:extLst>
                <a:ext uri="{FF2B5EF4-FFF2-40B4-BE49-F238E27FC236}">
                  <a16:creationId xmlns:a16="http://schemas.microsoft.com/office/drawing/2014/main" id="{C5F74395-F896-2142-B96C-E2CCF8348D53}"/>
                </a:ext>
              </a:extLst>
            </p:cNvPr>
            <p:cNvSpPr>
              <a:spLocks/>
            </p:cNvSpPr>
            <p:nvPr/>
          </p:nvSpPr>
          <p:spPr bwMode="auto">
            <a:xfrm rot="16200000">
              <a:off x="734295" y="3095769"/>
              <a:ext cx="2641732" cy="2641732"/>
            </a:xfrm>
            <a:prstGeom prst="ellipse">
              <a:avLst/>
            </a:prstGeom>
            <a:solidFill>
              <a:schemeClr val="accent5"/>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tLang="it-IT" sz="2800" b="1">
                <a:solidFill>
                  <a:schemeClr val="bg2"/>
                </a:solidFill>
                <a:latin typeface="IBM Plex Sans" panose="020B0503050203000203" pitchFamily="34" charset="77"/>
                <a:ea typeface="Helvetica Light" panose="020B0403020202020204" pitchFamily="34" charset="0"/>
                <a:cs typeface="Helvetica Light" panose="020B0403020202020204" pitchFamily="34" charset="0"/>
                <a:sym typeface="Helvetica Light" panose="020B0403020202020204" pitchFamily="34" charset="0"/>
              </a:endParaRPr>
            </a:p>
          </p:txBody>
        </p:sp>
        <p:sp>
          <p:nvSpPr>
            <p:cNvPr id="70" name="AutoShape 9">
              <a:extLst>
                <a:ext uri="{FF2B5EF4-FFF2-40B4-BE49-F238E27FC236}">
                  <a16:creationId xmlns:a16="http://schemas.microsoft.com/office/drawing/2014/main" id="{C36951DE-557A-FA47-B391-FD7D01668464}"/>
                </a:ext>
              </a:extLst>
            </p:cNvPr>
            <p:cNvSpPr>
              <a:spLocks/>
            </p:cNvSpPr>
            <p:nvPr/>
          </p:nvSpPr>
          <p:spPr bwMode="auto">
            <a:xfrm>
              <a:off x="734816" y="3095874"/>
              <a:ext cx="2640599" cy="1335370"/>
            </a:xfrm>
            <a:custGeom>
              <a:avLst/>
              <a:gdLst>
                <a:gd name="T0" fmla="+- 0 10800 30"/>
                <a:gd name="T1" fmla="*/ T0 w 21540"/>
                <a:gd name="T2" fmla="*/ 10800 h 21600"/>
                <a:gd name="T3" fmla="+- 0 10800 30"/>
                <a:gd name="T4" fmla="*/ T3 w 21540"/>
                <a:gd name="T5" fmla="*/ 10800 h 21600"/>
                <a:gd name="T6" fmla="+- 0 10800 30"/>
                <a:gd name="T7" fmla="*/ T6 w 21540"/>
                <a:gd name="T8" fmla="*/ 10800 h 21600"/>
                <a:gd name="T9" fmla="+- 0 10800 30"/>
                <a:gd name="T10" fmla="*/ T9 w 21540"/>
                <a:gd name="T11" fmla="*/ 10800 h 21600"/>
              </a:gdLst>
              <a:ahLst/>
              <a:cxnLst>
                <a:cxn ang="0">
                  <a:pos x="T1" y="T2"/>
                </a:cxn>
                <a:cxn ang="0">
                  <a:pos x="T4" y="T5"/>
                </a:cxn>
                <a:cxn ang="0">
                  <a:pos x="T7" y="T8"/>
                </a:cxn>
                <a:cxn ang="0">
                  <a:pos x="T10" y="T11"/>
                </a:cxn>
              </a:cxnLst>
              <a:rect l="0" t="0" r="r" b="b"/>
              <a:pathLst>
                <a:path w="21540" h="21600">
                  <a:moveTo>
                    <a:pt x="10770" y="0"/>
                  </a:moveTo>
                  <a:cubicBezTo>
                    <a:pt x="8012" y="0"/>
                    <a:pt x="5256" y="2083"/>
                    <a:pt x="3152" y="6255"/>
                  </a:cubicBezTo>
                  <a:cubicBezTo>
                    <a:pt x="1018" y="10486"/>
                    <a:pt x="-30" y="16054"/>
                    <a:pt x="0" y="21600"/>
                  </a:cubicBezTo>
                  <a:lnTo>
                    <a:pt x="21540" y="21600"/>
                  </a:lnTo>
                  <a:cubicBezTo>
                    <a:pt x="21570" y="16054"/>
                    <a:pt x="20522" y="10486"/>
                    <a:pt x="18388" y="6255"/>
                  </a:cubicBezTo>
                  <a:cubicBezTo>
                    <a:pt x="16284" y="2083"/>
                    <a:pt x="13528" y="0"/>
                    <a:pt x="10770" y="0"/>
                  </a:cubicBezTo>
                  <a:close/>
                </a:path>
              </a:pathLst>
            </a:custGeom>
            <a:solidFill>
              <a:schemeClr val="accent4"/>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tLang="it-IT" sz="2800" b="1">
                <a:solidFill>
                  <a:schemeClr val="bg2"/>
                </a:solidFill>
                <a:latin typeface="IBM Plex Sans" panose="020B0503050203000203" pitchFamily="34" charset="77"/>
                <a:ea typeface="Helvetica Light" panose="020B0403020202020204" pitchFamily="34" charset="0"/>
                <a:cs typeface="Helvetica Light" panose="020B0403020202020204" pitchFamily="34" charset="0"/>
                <a:sym typeface="Helvetica Light" panose="020B0403020202020204" pitchFamily="34" charset="0"/>
              </a:endParaRPr>
            </a:p>
          </p:txBody>
        </p:sp>
      </p:grpSp>
      <p:sp>
        <p:nvSpPr>
          <p:cNvPr id="71" name="Title 1">
            <a:extLst>
              <a:ext uri="{FF2B5EF4-FFF2-40B4-BE49-F238E27FC236}">
                <a16:creationId xmlns:a16="http://schemas.microsoft.com/office/drawing/2014/main" id="{6A94EA9A-BBBB-8A40-BCCA-513AD2865385}"/>
              </a:ext>
            </a:extLst>
          </p:cNvPr>
          <p:cNvSpPr txBox="1">
            <a:spLocks/>
          </p:cNvSpPr>
          <p:nvPr/>
        </p:nvSpPr>
        <p:spPr>
          <a:xfrm>
            <a:off x="785622" y="1446012"/>
            <a:ext cx="466844" cy="406717"/>
          </a:xfrm>
          <a:prstGeom prst="rect">
            <a:avLst/>
          </a:prstGeom>
          <a:ln>
            <a:noFill/>
          </a:ln>
        </p:spPr>
        <p:txBody>
          <a:bodyPr vert="horz" lIns="91440" tIns="45720" rIns="91440" bIns="45720" rtlCol="0" anchor="ctr">
            <a:normAutofit/>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GB" sz="1400" b="1">
                <a:solidFill>
                  <a:schemeClr val="bg2"/>
                </a:solidFill>
                <a:latin typeface="IBM Plex Sans" panose="020B0503050203000203" pitchFamily="34" charset="77"/>
                <a:ea typeface="Helvetica Neue Light" panose="02000403000000020004" pitchFamily="2" charset="0"/>
              </a:rPr>
              <a:t>1</a:t>
            </a:r>
          </a:p>
        </p:txBody>
      </p:sp>
      <p:sp>
        <p:nvSpPr>
          <p:cNvPr id="72" name="Rettangolo 44">
            <a:extLst>
              <a:ext uri="{FF2B5EF4-FFF2-40B4-BE49-F238E27FC236}">
                <a16:creationId xmlns:a16="http://schemas.microsoft.com/office/drawing/2014/main" id="{F9A20928-6707-0148-AA6C-8CDAD552DFB5}"/>
              </a:ext>
            </a:extLst>
          </p:cNvPr>
          <p:cNvSpPr/>
          <p:nvPr/>
        </p:nvSpPr>
        <p:spPr>
          <a:xfrm>
            <a:off x="1524622" y="1494517"/>
            <a:ext cx="4117411" cy="307777"/>
          </a:xfrm>
          <a:prstGeom prst="rect">
            <a:avLst/>
          </a:prstGeom>
        </p:spPr>
        <p:txBody>
          <a:bodyPr vert="horz" lIns="91440" tIns="45720" rIns="91440" bIns="45720" rtlCol="0" anchor="t">
            <a:noAutofit/>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0000"/>
              </a:lnSpc>
              <a:spcBef>
                <a:spcPts val="1000"/>
              </a:spcBef>
            </a:pPr>
            <a:r>
              <a:rPr lang="en-GB" sz="1400" dirty="0" err="1"/>
              <a:t>Introduzione</a:t>
            </a:r>
            <a:r>
              <a:rPr lang="en-GB" sz="1400" dirty="0"/>
              <a:t> a React</a:t>
            </a:r>
          </a:p>
        </p:txBody>
      </p:sp>
      <p:sp>
        <p:nvSpPr>
          <p:cNvPr id="73" name="AutoShape 3">
            <a:extLst>
              <a:ext uri="{FF2B5EF4-FFF2-40B4-BE49-F238E27FC236}">
                <a16:creationId xmlns:a16="http://schemas.microsoft.com/office/drawing/2014/main" id="{63265A50-E04C-FC4D-A535-5954E3AF481D}"/>
              </a:ext>
            </a:extLst>
          </p:cNvPr>
          <p:cNvSpPr>
            <a:spLocks/>
          </p:cNvSpPr>
          <p:nvPr/>
        </p:nvSpPr>
        <p:spPr bwMode="auto">
          <a:xfrm>
            <a:off x="617732" y="3345505"/>
            <a:ext cx="793281" cy="793371"/>
          </a:xfrm>
          <a:custGeom>
            <a:avLst/>
            <a:gdLst>
              <a:gd name="T0" fmla="+- 0 10800 961"/>
              <a:gd name="T1" fmla="*/ T0 w 19679"/>
              <a:gd name="T2" fmla="*/ 10297 h 20595"/>
              <a:gd name="T3" fmla="+- 0 10800 961"/>
              <a:gd name="T4" fmla="*/ T3 w 19679"/>
              <a:gd name="T5" fmla="*/ 10297 h 20595"/>
              <a:gd name="T6" fmla="+- 0 10800 961"/>
              <a:gd name="T7" fmla="*/ T6 w 19679"/>
              <a:gd name="T8" fmla="*/ 10297 h 20595"/>
              <a:gd name="T9" fmla="+- 0 10800 961"/>
              <a:gd name="T10" fmla="*/ T9 w 19679"/>
              <a:gd name="T11" fmla="*/ 10297 h 20595"/>
            </a:gdLst>
            <a:ahLst/>
            <a:cxnLst>
              <a:cxn ang="0">
                <a:pos x="T1" y="T2"/>
              </a:cxn>
              <a:cxn ang="0">
                <a:pos x="T4" y="T5"/>
              </a:cxn>
              <a:cxn ang="0">
                <a:pos x="T7" y="T8"/>
              </a:cxn>
              <a:cxn ang="0">
                <a:pos x="T10" y="T11"/>
              </a:cxn>
            </a:cxnLst>
            <a:rect l="0" t="0" r="r" b="b"/>
            <a:pathLst>
              <a:path w="19679" h="20595">
                <a:moveTo>
                  <a:pt x="9839" y="0"/>
                </a:moveTo>
                <a:cubicBezTo>
                  <a:pt x="7321" y="0"/>
                  <a:pt x="4803" y="1005"/>
                  <a:pt x="2882" y="3015"/>
                </a:cubicBezTo>
                <a:cubicBezTo>
                  <a:pt x="-961" y="7037"/>
                  <a:pt x="-961" y="13557"/>
                  <a:pt x="2882" y="17579"/>
                </a:cubicBezTo>
                <a:cubicBezTo>
                  <a:pt x="6725" y="21600"/>
                  <a:pt x="12953" y="21600"/>
                  <a:pt x="16796" y="17579"/>
                </a:cubicBezTo>
                <a:cubicBezTo>
                  <a:pt x="20639" y="13557"/>
                  <a:pt x="20639" y="7037"/>
                  <a:pt x="16796" y="3015"/>
                </a:cubicBezTo>
                <a:cubicBezTo>
                  <a:pt x="14875" y="1005"/>
                  <a:pt x="12357" y="0"/>
                  <a:pt x="9839" y="0"/>
                </a:cubicBezTo>
                <a:close/>
                <a:moveTo>
                  <a:pt x="9839" y="1267"/>
                </a:moveTo>
                <a:cubicBezTo>
                  <a:pt x="12047" y="1267"/>
                  <a:pt x="14256" y="2147"/>
                  <a:pt x="15941" y="3911"/>
                </a:cubicBezTo>
                <a:cubicBezTo>
                  <a:pt x="19310" y="7437"/>
                  <a:pt x="19310" y="13157"/>
                  <a:pt x="15941" y="16683"/>
                </a:cubicBezTo>
                <a:cubicBezTo>
                  <a:pt x="12571" y="20210"/>
                  <a:pt x="7107" y="20210"/>
                  <a:pt x="3737" y="16683"/>
                </a:cubicBezTo>
                <a:cubicBezTo>
                  <a:pt x="368" y="13157"/>
                  <a:pt x="368" y="7437"/>
                  <a:pt x="3737" y="3911"/>
                </a:cubicBezTo>
                <a:cubicBezTo>
                  <a:pt x="5422" y="2147"/>
                  <a:pt x="7631" y="1267"/>
                  <a:pt x="9839" y="1267"/>
                </a:cubicBezTo>
                <a:close/>
              </a:path>
            </a:pathLst>
          </a:custGeom>
          <a:solidFill>
            <a:schemeClr val="accent4"/>
          </a:solidFill>
          <a:ln>
            <a:noFill/>
          </a:ln>
          <a:effectLst/>
        </p:spPr>
        <p:txBody>
          <a:bodyPr lIns="50800" tIns="50800" rIns="50800" bIns="50800" anchor="ct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tLang="it-IT" sz="3200">
              <a:solidFill>
                <a:srgbClr val="FFFFFF"/>
              </a:solidFill>
              <a:latin typeface="IBM Plex Sans" panose="020B0503050203000203" pitchFamily="34" charset="77"/>
              <a:ea typeface="Helvetica Light" panose="020B0403020202020204" pitchFamily="34" charset="0"/>
              <a:cs typeface="Helvetica Light" panose="020B0403020202020204" pitchFamily="34" charset="0"/>
              <a:sym typeface="Helvetica Light" panose="020B0403020202020204" pitchFamily="34" charset="0"/>
            </a:endParaRPr>
          </a:p>
        </p:txBody>
      </p:sp>
      <p:sp>
        <p:nvSpPr>
          <p:cNvPr id="74" name="Rectangle 120">
            <a:extLst>
              <a:ext uri="{FF2B5EF4-FFF2-40B4-BE49-F238E27FC236}">
                <a16:creationId xmlns:a16="http://schemas.microsoft.com/office/drawing/2014/main" id="{17072E2B-4CC5-4B41-9280-B48CFD09D14C}"/>
              </a:ext>
            </a:extLst>
          </p:cNvPr>
          <p:cNvSpPr>
            <a:spLocks/>
          </p:cNvSpPr>
          <p:nvPr/>
        </p:nvSpPr>
        <p:spPr bwMode="auto">
          <a:xfrm>
            <a:off x="1015702" y="3350850"/>
            <a:ext cx="4626331" cy="802420"/>
          </a:xfrm>
          <a:prstGeom prst="rect">
            <a:avLst/>
          </a:prstGeom>
          <a:solidFill>
            <a:srgbClr val="ECEDF3"/>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tLang="it-IT" sz="3200">
              <a:solidFill>
                <a:srgbClr val="FFFFFF"/>
              </a:solidFill>
              <a:latin typeface="IBM Plex Sans" panose="020B0503050203000203" pitchFamily="34" charset="77"/>
              <a:ea typeface="Helvetica Light" panose="020B0403020202020204" pitchFamily="34" charset="0"/>
              <a:cs typeface="Helvetica Light" panose="020B0403020202020204" pitchFamily="34" charset="0"/>
              <a:sym typeface="Helvetica Light" panose="020B0403020202020204" pitchFamily="34" charset="0"/>
            </a:endParaRPr>
          </a:p>
        </p:txBody>
      </p:sp>
      <p:sp>
        <p:nvSpPr>
          <p:cNvPr id="75" name="Rectangle 121">
            <a:extLst>
              <a:ext uri="{FF2B5EF4-FFF2-40B4-BE49-F238E27FC236}">
                <a16:creationId xmlns:a16="http://schemas.microsoft.com/office/drawing/2014/main" id="{624AB908-3E83-484A-A59F-20DA29B2D40C}"/>
              </a:ext>
            </a:extLst>
          </p:cNvPr>
          <p:cNvSpPr>
            <a:spLocks/>
          </p:cNvSpPr>
          <p:nvPr/>
        </p:nvSpPr>
        <p:spPr bwMode="auto">
          <a:xfrm>
            <a:off x="5683642" y="3347334"/>
            <a:ext cx="74839" cy="793371"/>
          </a:xfrm>
          <a:prstGeom prst="rect">
            <a:avLst/>
          </a:prstGeom>
          <a:solidFill>
            <a:schemeClr val="accent5"/>
          </a:solidFill>
          <a:ln>
            <a:noFill/>
          </a:ln>
          <a:effectLst/>
        </p:spPr>
        <p:txBody>
          <a:bodyPr lIns="50800" tIns="50800" rIns="50800" bIns="50800" anchor="ct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tLang="it-IT" sz="3200">
              <a:solidFill>
                <a:srgbClr val="FFFFFF"/>
              </a:solidFill>
              <a:latin typeface="IBM Plex Sans" panose="020B0503050203000203" pitchFamily="34" charset="77"/>
              <a:ea typeface="Helvetica Light" panose="020B0403020202020204" pitchFamily="34" charset="0"/>
              <a:cs typeface="Helvetica Light" panose="020B0403020202020204" pitchFamily="34" charset="0"/>
              <a:sym typeface="Helvetica Light" panose="020B0403020202020204" pitchFamily="34" charset="0"/>
            </a:endParaRPr>
          </a:p>
        </p:txBody>
      </p:sp>
      <p:grpSp>
        <p:nvGrpSpPr>
          <p:cNvPr id="76" name="Group 122">
            <a:extLst>
              <a:ext uri="{FF2B5EF4-FFF2-40B4-BE49-F238E27FC236}">
                <a16:creationId xmlns:a16="http://schemas.microsoft.com/office/drawing/2014/main" id="{A87DF5AF-384E-3944-B027-269767908DED}"/>
              </a:ext>
            </a:extLst>
          </p:cNvPr>
          <p:cNvGrpSpPr>
            <a:grpSpLocks/>
          </p:cNvGrpSpPr>
          <p:nvPr/>
        </p:nvGrpSpPr>
        <p:grpSpPr bwMode="auto">
          <a:xfrm>
            <a:off x="735406" y="3463214"/>
            <a:ext cx="557924" cy="557951"/>
            <a:chOff x="734295" y="3095769"/>
            <a:chExt cx="2641732" cy="2641732"/>
          </a:xfrm>
        </p:grpSpPr>
        <p:sp>
          <p:nvSpPr>
            <p:cNvPr id="77" name="Oval 143">
              <a:extLst>
                <a:ext uri="{FF2B5EF4-FFF2-40B4-BE49-F238E27FC236}">
                  <a16:creationId xmlns:a16="http://schemas.microsoft.com/office/drawing/2014/main" id="{748EA537-5D80-6241-AF03-6A4C231E7E69}"/>
                </a:ext>
              </a:extLst>
            </p:cNvPr>
            <p:cNvSpPr>
              <a:spLocks/>
            </p:cNvSpPr>
            <p:nvPr/>
          </p:nvSpPr>
          <p:spPr bwMode="auto">
            <a:xfrm rot="16200000">
              <a:off x="734295" y="3095769"/>
              <a:ext cx="2641732" cy="2641732"/>
            </a:xfrm>
            <a:prstGeom prst="ellipse">
              <a:avLst/>
            </a:prstGeom>
            <a:solidFill>
              <a:schemeClr val="accent5"/>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tLang="it-IT" sz="2800" b="1">
                <a:solidFill>
                  <a:schemeClr val="bg2"/>
                </a:solidFill>
                <a:latin typeface="IBM Plex Sans" panose="020B0503050203000203" pitchFamily="34" charset="77"/>
                <a:ea typeface="Helvetica Light" panose="020B0403020202020204" pitchFamily="34" charset="0"/>
                <a:cs typeface="Helvetica Light" panose="020B0403020202020204" pitchFamily="34" charset="0"/>
                <a:sym typeface="Helvetica Light" panose="020B0403020202020204" pitchFamily="34" charset="0"/>
              </a:endParaRPr>
            </a:p>
          </p:txBody>
        </p:sp>
        <p:sp>
          <p:nvSpPr>
            <p:cNvPr id="78" name="AutoShape 9">
              <a:extLst>
                <a:ext uri="{FF2B5EF4-FFF2-40B4-BE49-F238E27FC236}">
                  <a16:creationId xmlns:a16="http://schemas.microsoft.com/office/drawing/2014/main" id="{A288C14E-4B62-DA4D-8467-73B6274346A2}"/>
                </a:ext>
              </a:extLst>
            </p:cNvPr>
            <p:cNvSpPr>
              <a:spLocks/>
            </p:cNvSpPr>
            <p:nvPr/>
          </p:nvSpPr>
          <p:spPr bwMode="auto">
            <a:xfrm>
              <a:off x="734816" y="3095874"/>
              <a:ext cx="2640599" cy="1335370"/>
            </a:xfrm>
            <a:custGeom>
              <a:avLst/>
              <a:gdLst>
                <a:gd name="T0" fmla="+- 0 10800 30"/>
                <a:gd name="T1" fmla="*/ T0 w 21540"/>
                <a:gd name="T2" fmla="*/ 10800 h 21600"/>
                <a:gd name="T3" fmla="+- 0 10800 30"/>
                <a:gd name="T4" fmla="*/ T3 w 21540"/>
                <a:gd name="T5" fmla="*/ 10800 h 21600"/>
                <a:gd name="T6" fmla="+- 0 10800 30"/>
                <a:gd name="T7" fmla="*/ T6 w 21540"/>
                <a:gd name="T8" fmla="*/ 10800 h 21600"/>
                <a:gd name="T9" fmla="+- 0 10800 30"/>
                <a:gd name="T10" fmla="*/ T9 w 21540"/>
                <a:gd name="T11" fmla="*/ 10800 h 21600"/>
              </a:gdLst>
              <a:ahLst/>
              <a:cxnLst>
                <a:cxn ang="0">
                  <a:pos x="T1" y="T2"/>
                </a:cxn>
                <a:cxn ang="0">
                  <a:pos x="T4" y="T5"/>
                </a:cxn>
                <a:cxn ang="0">
                  <a:pos x="T7" y="T8"/>
                </a:cxn>
                <a:cxn ang="0">
                  <a:pos x="T10" y="T11"/>
                </a:cxn>
              </a:cxnLst>
              <a:rect l="0" t="0" r="r" b="b"/>
              <a:pathLst>
                <a:path w="21540" h="21600">
                  <a:moveTo>
                    <a:pt x="10770" y="0"/>
                  </a:moveTo>
                  <a:cubicBezTo>
                    <a:pt x="8012" y="0"/>
                    <a:pt x="5256" y="2083"/>
                    <a:pt x="3152" y="6255"/>
                  </a:cubicBezTo>
                  <a:cubicBezTo>
                    <a:pt x="1018" y="10486"/>
                    <a:pt x="-30" y="16054"/>
                    <a:pt x="0" y="21600"/>
                  </a:cubicBezTo>
                  <a:lnTo>
                    <a:pt x="21540" y="21600"/>
                  </a:lnTo>
                  <a:cubicBezTo>
                    <a:pt x="21570" y="16054"/>
                    <a:pt x="20522" y="10486"/>
                    <a:pt x="18388" y="6255"/>
                  </a:cubicBezTo>
                  <a:cubicBezTo>
                    <a:pt x="16284" y="2083"/>
                    <a:pt x="13528" y="0"/>
                    <a:pt x="10770" y="0"/>
                  </a:cubicBezTo>
                  <a:close/>
                </a:path>
              </a:pathLst>
            </a:custGeom>
            <a:solidFill>
              <a:schemeClr val="accent4"/>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tLang="it-IT" sz="2800" b="1">
                <a:solidFill>
                  <a:schemeClr val="bg2"/>
                </a:solidFill>
                <a:latin typeface="IBM Plex Sans" panose="020B0503050203000203" pitchFamily="34" charset="77"/>
                <a:ea typeface="Helvetica Light" panose="020B0403020202020204" pitchFamily="34" charset="0"/>
                <a:cs typeface="Helvetica Light" panose="020B0403020202020204" pitchFamily="34" charset="0"/>
                <a:sym typeface="Helvetica Light" panose="020B0403020202020204" pitchFamily="34" charset="0"/>
              </a:endParaRPr>
            </a:p>
          </p:txBody>
        </p:sp>
      </p:grpSp>
      <p:sp>
        <p:nvSpPr>
          <p:cNvPr id="79" name="Title 1">
            <a:extLst>
              <a:ext uri="{FF2B5EF4-FFF2-40B4-BE49-F238E27FC236}">
                <a16:creationId xmlns:a16="http://schemas.microsoft.com/office/drawing/2014/main" id="{3A370A4A-9A08-5543-9DFC-E524059C1045}"/>
              </a:ext>
            </a:extLst>
          </p:cNvPr>
          <p:cNvSpPr txBox="1">
            <a:spLocks/>
          </p:cNvSpPr>
          <p:nvPr/>
        </p:nvSpPr>
        <p:spPr>
          <a:xfrm>
            <a:off x="784281" y="3539796"/>
            <a:ext cx="466844" cy="406717"/>
          </a:xfrm>
          <a:prstGeom prst="rect">
            <a:avLst/>
          </a:prstGeom>
          <a:ln>
            <a:noFill/>
          </a:ln>
        </p:spPr>
        <p:txBody>
          <a:bodyPr vert="horz" lIns="91440" tIns="45720" rIns="91440" bIns="45720" rtlCol="0" anchor="ctr">
            <a:normAutofit/>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GB" sz="1400" b="1">
                <a:solidFill>
                  <a:schemeClr val="bg2"/>
                </a:solidFill>
                <a:latin typeface="IBM Plex Sans" panose="020B0503050203000203" pitchFamily="34" charset="77"/>
                <a:ea typeface="Helvetica Neue Light" panose="02000403000000020004" pitchFamily="2" charset="0"/>
              </a:rPr>
              <a:t>3</a:t>
            </a:r>
          </a:p>
        </p:txBody>
      </p:sp>
      <p:sp>
        <p:nvSpPr>
          <p:cNvPr id="80" name="Rettangolo 44">
            <a:extLst>
              <a:ext uri="{FF2B5EF4-FFF2-40B4-BE49-F238E27FC236}">
                <a16:creationId xmlns:a16="http://schemas.microsoft.com/office/drawing/2014/main" id="{593688EC-924A-BC45-A40D-4437536A7CA4}"/>
              </a:ext>
            </a:extLst>
          </p:cNvPr>
          <p:cNvSpPr/>
          <p:nvPr/>
        </p:nvSpPr>
        <p:spPr>
          <a:xfrm>
            <a:off x="1523281" y="3588301"/>
            <a:ext cx="4117411" cy="307777"/>
          </a:xfrm>
          <a:prstGeom prst="rect">
            <a:avLst/>
          </a:prstGeom>
        </p:spPr>
        <p:txBody>
          <a:bodyPr vert="horz" lIns="91440" tIns="45720" rIns="91440" bIns="45720" rtlCol="0" anchor="t">
            <a:noAutofit/>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0000"/>
              </a:lnSpc>
              <a:spcBef>
                <a:spcPts val="1000"/>
              </a:spcBef>
            </a:pPr>
            <a:r>
              <a:rPr lang="en-GB" sz="1400" dirty="0"/>
              <a:t>Principi </a:t>
            </a:r>
            <a:r>
              <a:rPr lang="en-GB" sz="1400" dirty="0" err="1"/>
              <a:t>fondamentali</a:t>
            </a:r>
            <a:endParaRPr lang="en-GB" sz="1400" dirty="0"/>
          </a:p>
        </p:txBody>
      </p:sp>
      <p:sp>
        <p:nvSpPr>
          <p:cNvPr id="81" name="AutoShape 3">
            <a:extLst>
              <a:ext uri="{FF2B5EF4-FFF2-40B4-BE49-F238E27FC236}">
                <a16:creationId xmlns:a16="http://schemas.microsoft.com/office/drawing/2014/main" id="{F189B827-D265-5048-A7CD-32D5DF172720}"/>
              </a:ext>
            </a:extLst>
          </p:cNvPr>
          <p:cNvSpPr>
            <a:spLocks/>
          </p:cNvSpPr>
          <p:nvPr/>
        </p:nvSpPr>
        <p:spPr bwMode="auto">
          <a:xfrm>
            <a:off x="616391" y="5374852"/>
            <a:ext cx="793281" cy="793371"/>
          </a:xfrm>
          <a:custGeom>
            <a:avLst/>
            <a:gdLst>
              <a:gd name="T0" fmla="+- 0 10800 961"/>
              <a:gd name="T1" fmla="*/ T0 w 19679"/>
              <a:gd name="T2" fmla="*/ 10297 h 20595"/>
              <a:gd name="T3" fmla="+- 0 10800 961"/>
              <a:gd name="T4" fmla="*/ T3 w 19679"/>
              <a:gd name="T5" fmla="*/ 10297 h 20595"/>
              <a:gd name="T6" fmla="+- 0 10800 961"/>
              <a:gd name="T7" fmla="*/ T6 w 19679"/>
              <a:gd name="T8" fmla="*/ 10297 h 20595"/>
              <a:gd name="T9" fmla="+- 0 10800 961"/>
              <a:gd name="T10" fmla="*/ T9 w 19679"/>
              <a:gd name="T11" fmla="*/ 10297 h 20595"/>
            </a:gdLst>
            <a:ahLst/>
            <a:cxnLst>
              <a:cxn ang="0">
                <a:pos x="T1" y="T2"/>
              </a:cxn>
              <a:cxn ang="0">
                <a:pos x="T4" y="T5"/>
              </a:cxn>
              <a:cxn ang="0">
                <a:pos x="T7" y="T8"/>
              </a:cxn>
              <a:cxn ang="0">
                <a:pos x="T10" y="T11"/>
              </a:cxn>
            </a:cxnLst>
            <a:rect l="0" t="0" r="r" b="b"/>
            <a:pathLst>
              <a:path w="19679" h="20595">
                <a:moveTo>
                  <a:pt x="9839" y="0"/>
                </a:moveTo>
                <a:cubicBezTo>
                  <a:pt x="7321" y="0"/>
                  <a:pt x="4803" y="1005"/>
                  <a:pt x="2882" y="3015"/>
                </a:cubicBezTo>
                <a:cubicBezTo>
                  <a:pt x="-961" y="7037"/>
                  <a:pt x="-961" y="13557"/>
                  <a:pt x="2882" y="17579"/>
                </a:cubicBezTo>
                <a:cubicBezTo>
                  <a:pt x="6725" y="21600"/>
                  <a:pt x="12953" y="21600"/>
                  <a:pt x="16796" y="17579"/>
                </a:cubicBezTo>
                <a:cubicBezTo>
                  <a:pt x="20639" y="13557"/>
                  <a:pt x="20639" y="7037"/>
                  <a:pt x="16796" y="3015"/>
                </a:cubicBezTo>
                <a:cubicBezTo>
                  <a:pt x="14875" y="1005"/>
                  <a:pt x="12357" y="0"/>
                  <a:pt x="9839" y="0"/>
                </a:cubicBezTo>
                <a:close/>
                <a:moveTo>
                  <a:pt x="9839" y="1267"/>
                </a:moveTo>
                <a:cubicBezTo>
                  <a:pt x="12047" y="1267"/>
                  <a:pt x="14256" y="2147"/>
                  <a:pt x="15941" y="3911"/>
                </a:cubicBezTo>
                <a:cubicBezTo>
                  <a:pt x="19310" y="7437"/>
                  <a:pt x="19310" y="13157"/>
                  <a:pt x="15941" y="16683"/>
                </a:cubicBezTo>
                <a:cubicBezTo>
                  <a:pt x="12571" y="20210"/>
                  <a:pt x="7107" y="20210"/>
                  <a:pt x="3737" y="16683"/>
                </a:cubicBezTo>
                <a:cubicBezTo>
                  <a:pt x="368" y="13157"/>
                  <a:pt x="368" y="7437"/>
                  <a:pt x="3737" y="3911"/>
                </a:cubicBezTo>
                <a:cubicBezTo>
                  <a:pt x="5422" y="2147"/>
                  <a:pt x="7631" y="1267"/>
                  <a:pt x="9839" y="1267"/>
                </a:cubicBezTo>
                <a:close/>
              </a:path>
            </a:pathLst>
          </a:custGeom>
          <a:solidFill>
            <a:schemeClr val="accent4"/>
          </a:solidFill>
          <a:ln>
            <a:noFill/>
          </a:ln>
          <a:effectLst/>
        </p:spPr>
        <p:txBody>
          <a:bodyPr lIns="50800" tIns="50800" rIns="50800" bIns="50800" anchor="ct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tLang="it-IT" sz="3200">
              <a:solidFill>
                <a:srgbClr val="FFFFFF"/>
              </a:solidFill>
              <a:latin typeface="IBM Plex Sans" panose="020B0503050203000203" pitchFamily="34" charset="77"/>
              <a:ea typeface="Helvetica Light" panose="020B0403020202020204" pitchFamily="34" charset="0"/>
              <a:cs typeface="Helvetica Light" panose="020B0403020202020204" pitchFamily="34" charset="0"/>
              <a:sym typeface="Helvetica Light" panose="020B0403020202020204" pitchFamily="34" charset="0"/>
            </a:endParaRPr>
          </a:p>
        </p:txBody>
      </p:sp>
      <p:sp>
        <p:nvSpPr>
          <p:cNvPr id="82" name="Rectangle 120">
            <a:extLst>
              <a:ext uri="{FF2B5EF4-FFF2-40B4-BE49-F238E27FC236}">
                <a16:creationId xmlns:a16="http://schemas.microsoft.com/office/drawing/2014/main" id="{A9A83EC9-587C-A346-B2A3-7F533D4E5165}"/>
              </a:ext>
            </a:extLst>
          </p:cNvPr>
          <p:cNvSpPr>
            <a:spLocks/>
          </p:cNvSpPr>
          <p:nvPr/>
        </p:nvSpPr>
        <p:spPr bwMode="auto">
          <a:xfrm>
            <a:off x="1014361" y="5380197"/>
            <a:ext cx="4626331" cy="802420"/>
          </a:xfrm>
          <a:prstGeom prst="rect">
            <a:avLst/>
          </a:prstGeom>
          <a:solidFill>
            <a:srgbClr val="ECEDF3"/>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tLang="it-IT" sz="3200">
              <a:solidFill>
                <a:srgbClr val="FFFFFF"/>
              </a:solidFill>
              <a:latin typeface="IBM Plex Sans" panose="020B0503050203000203" pitchFamily="34" charset="77"/>
              <a:ea typeface="Helvetica Light" panose="020B0403020202020204" pitchFamily="34" charset="0"/>
              <a:cs typeface="Helvetica Light" panose="020B0403020202020204" pitchFamily="34" charset="0"/>
              <a:sym typeface="Helvetica Light" panose="020B0403020202020204" pitchFamily="34" charset="0"/>
            </a:endParaRPr>
          </a:p>
        </p:txBody>
      </p:sp>
      <p:sp>
        <p:nvSpPr>
          <p:cNvPr id="83" name="Rectangle 121">
            <a:extLst>
              <a:ext uri="{FF2B5EF4-FFF2-40B4-BE49-F238E27FC236}">
                <a16:creationId xmlns:a16="http://schemas.microsoft.com/office/drawing/2014/main" id="{03264BA1-4ADD-7C44-BC5B-1210EC2E96F6}"/>
              </a:ext>
            </a:extLst>
          </p:cNvPr>
          <p:cNvSpPr>
            <a:spLocks/>
          </p:cNvSpPr>
          <p:nvPr/>
        </p:nvSpPr>
        <p:spPr bwMode="auto">
          <a:xfrm>
            <a:off x="5682301" y="5376681"/>
            <a:ext cx="74839" cy="793371"/>
          </a:xfrm>
          <a:prstGeom prst="rect">
            <a:avLst/>
          </a:prstGeom>
          <a:solidFill>
            <a:schemeClr val="accent5"/>
          </a:solidFill>
          <a:ln>
            <a:noFill/>
          </a:ln>
          <a:effectLst/>
        </p:spPr>
        <p:txBody>
          <a:bodyPr lIns="50800" tIns="50800" rIns="50800" bIns="50800" anchor="ct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tLang="it-IT" sz="3200">
              <a:solidFill>
                <a:srgbClr val="FFFFFF"/>
              </a:solidFill>
              <a:latin typeface="IBM Plex Sans" panose="020B0503050203000203" pitchFamily="34" charset="77"/>
              <a:ea typeface="Helvetica Light" panose="020B0403020202020204" pitchFamily="34" charset="0"/>
              <a:cs typeface="Helvetica Light" panose="020B0403020202020204" pitchFamily="34" charset="0"/>
              <a:sym typeface="Helvetica Light" panose="020B0403020202020204" pitchFamily="34" charset="0"/>
            </a:endParaRPr>
          </a:p>
        </p:txBody>
      </p:sp>
      <p:grpSp>
        <p:nvGrpSpPr>
          <p:cNvPr id="84" name="Group 122">
            <a:extLst>
              <a:ext uri="{FF2B5EF4-FFF2-40B4-BE49-F238E27FC236}">
                <a16:creationId xmlns:a16="http://schemas.microsoft.com/office/drawing/2014/main" id="{CDB0FED0-FA4B-2948-9E0A-65B90A534F29}"/>
              </a:ext>
            </a:extLst>
          </p:cNvPr>
          <p:cNvGrpSpPr>
            <a:grpSpLocks/>
          </p:cNvGrpSpPr>
          <p:nvPr/>
        </p:nvGrpSpPr>
        <p:grpSpPr bwMode="auto">
          <a:xfrm>
            <a:off x="734065" y="5492561"/>
            <a:ext cx="557924" cy="557951"/>
            <a:chOff x="734295" y="3095769"/>
            <a:chExt cx="2641732" cy="2641732"/>
          </a:xfrm>
        </p:grpSpPr>
        <p:sp>
          <p:nvSpPr>
            <p:cNvPr id="85" name="Oval 143">
              <a:extLst>
                <a:ext uri="{FF2B5EF4-FFF2-40B4-BE49-F238E27FC236}">
                  <a16:creationId xmlns:a16="http://schemas.microsoft.com/office/drawing/2014/main" id="{EF5B688E-EF81-1648-97B4-D87734B45B33}"/>
                </a:ext>
              </a:extLst>
            </p:cNvPr>
            <p:cNvSpPr>
              <a:spLocks/>
            </p:cNvSpPr>
            <p:nvPr/>
          </p:nvSpPr>
          <p:spPr bwMode="auto">
            <a:xfrm rot="16200000">
              <a:off x="734295" y="3095769"/>
              <a:ext cx="2641732" cy="2641732"/>
            </a:xfrm>
            <a:prstGeom prst="ellipse">
              <a:avLst/>
            </a:prstGeom>
            <a:solidFill>
              <a:schemeClr val="accent5"/>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tLang="it-IT" sz="2800" b="1">
                <a:solidFill>
                  <a:schemeClr val="bg2"/>
                </a:solidFill>
                <a:latin typeface="IBM Plex Sans" panose="020B0503050203000203" pitchFamily="34" charset="77"/>
                <a:ea typeface="Helvetica Light" panose="020B0403020202020204" pitchFamily="34" charset="0"/>
                <a:cs typeface="Helvetica Light" panose="020B0403020202020204" pitchFamily="34" charset="0"/>
                <a:sym typeface="Helvetica Light" panose="020B0403020202020204" pitchFamily="34" charset="0"/>
              </a:endParaRPr>
            </a:p>
          </p:txBody>
        </p:sp>
        <p:sp>
          <p:nvSpPr>
            <p:cNvPr id="86" name="AutoShape 9">
              <a:extLst>
                <a:ext uri="{FF2B5EF4-FFF2-40B4-BE49-F238E27FC236}">
                  <a16:creationId xmlns:a16="http://schemas.microsoft.com/office/drawing/2014/main" id="{22E61A4D-4DC4-6249-AF24-47A7DFD64A81}"/>
                </a:ext>
              </a:extLst>
            </p:cNvPr>
            <p:cNvSpPr>
              <a:spLocks/>
            </p:cNvSpPr>
            <p:nvPr/>
          </p:nvSpPr>
          <p:spPr bwMode="auto">
            <a:xfrm>
              <a:off x="734816" y="3095874"/>
              <a:ext cx="2640599" cy="1335370"/>
            </a:xfrm>
            <a:custGeom>
              <a:avLst/>
              <a:gdLst>
                <a:gd name="T0" fmla="+- 0 10800 30"/>
                <a:gd name="T1" fmla="*/ T0 w 21540"/>
                <a:gd name="T2" fmla="*/ 10800 h 21600"/>
                <a:gd name="T3" fmla="+- 0 10800 30"/>
                <a:gd name="T4" fmla="*/ T3 w 21540"/>
                <a:gd name="T5" fmla="*/ 10800 h 21600"/>
                <a:gd name="T6" fmla="+- 0 10800 30"/>
                <a:gd name="T7" fmla="*/ T6 w 21540"/>
                <a:gd name="T8" fmla="*/ 10800 h 21600"/>
                <a:gd name="T9" fmla="+- 0 10800 30"/>
                <a:gd name="T10" fmla="*/ T9 w 21540"/>
                <a:gd name="T11" fmla="*/ 10800 h 21600"/>
              </a:gdLst>
              <a:ahLst/>
              <a:cxnLst>
                <a:cxn ang="0">
                  <a:pos x="T1" y="T2"/>
                </a:cxn>
                <a:cxn ang="0">
                  <a:pos x="T4" y="T5"/>
                </a:cxn>
                <a:cxn ang="0">
                  <a:pos x="T7" y="T8"/>
                </a:cxn>
                <a:cxn ang="0">
                  <a:pos x="T10" y="T11"/>
                </a:cxn>
              </a:cxnLst>
              <a:rect l="0" t="0" r="r" b="b"/>
              <a:pathLst>
                <a:path w="21540" h="21600">
                  <a:moveTo>
                    <a:pt x="10770" y="0"/>
                  </a:moveTo>
                  <a:cubicBezTo>
                    <a:pt x="8012" y="0"/>
                    <a:pt x="5256" y="2083"/>
                    <a:pt x="3152" y="6255"/>
                  </a:cubicBezTo>
                  <a:cubicBezTo>
                    <a:pt x="1018" y="10486"/>
                    <a:pt x="-30" y="16054"/>
                    <a:pt x="0" y="21600"/>
                  </a:cubicBezTo>
                  <a:lnTo>
                    <a:pt x="21540" y="21600"/>
                  </a:lnTo>
                  <a:cubicBezTo>
                    <a:pt x="21570" y="16054"/>
                    <a:pt x="20522" y="10486"/>
                    <a:pt x="18388" y="6255"/>
                  </a:cubicBezTo>
                  <a:cubicBezTo>
                    <a:pt x="16284" y="2083"/>
                    <a:pt x="13528" y="0"/>
                    <a:pt x="10770" y="0"/>
                  </a:cubicBezTo>
                  <a:close/>
                </a:path>
              </a:pathLst>
            </a:custGeom>
            <a:solidFill>
              <a:schemeClr val="accent4"/>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tLang="it-IT" sz="2800" b="1">
                <a:solidFill>
                  <a:schemeClr val="bg2"/>
                </a:solidFill>
                <a:latin typeface="IBM Plex Sans" panose="020B0503050203000203" pitchFamily="34" charset="77"/>
                <a:ea typeface="Helvetica Light" panose="020B0403020202020204" pitchFamily="34" charset="0"/>
                <a:cs typeface="Helvetica Light" panose="020B0403020202020204" pitchFamily="34" charset="0"/>
                <a:sym typeface="Helvetica Light" panose="020B0403020202020204" pitchFamily="34" charset="0"/>
              </a:endParaRPr>
            </a:p>
          </p:txBody>
        </p:sp>
      </p:grpSp>
      <p:sp>
        <p:nvSpPr>
          <p:cNvPr id="87" name="Title 1">
            <a:extLst>
              <a:ext uri="{FF2B5EF4-FFF2-40B4-BE49-F238E27FC236}">
                <a16:creationId xmlns:a16="http://schemas.microsoft.com/office/drawing/2014/main" id="{E383818B-0957-B840-B514-C0FA0D3FDCB4}"/>
              </a:ext>
            </a:extLst>
          </p:cNvPr>
          <p:cNvSpPr txBox="1">
            <a:spLocks/>
          </p:cNvSpPr>
          <p:nvPr/>
        </p:nvSpPr>
        <p:spPr>
          <a:xfrm>
            <a:off x="782940" y="5569143"/>
            <a:ext cx="466844" cy="406717"/>
          </a:xfrm>
          <a:prstGeom prst="rect">
            <a:avLst/>
          </a:prstGeom>
          <a:ln>
            <a:noFill/>
          </a:ln>
        </p:spPr>
        <p:txBody>
          <a:bodyPr vert="horz" lIns="91440" tIns="45720" rIns="91440" bIns="45720" rtlCol="0" anchor="ctr">
            <a:normAutofit/>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GB" sz="1400" b="1">
                <a:solidFill>
                  <a:schemeClr val="bg2"/>
                </a:solidFill>
                <a:latin typeface="IBM Plex Sans" panose="020B0503050203000203" pitchFamily="34" charset="77"/>
                <a:ea typeface="Helvetica Neue Light" panose="02000403000000020004" pitchFamily="2" charset="0"/>
              </a:rPr>
              <a:t>5</a:t>
            </a:r>
          </a:p>
        </p:txBody>
      </p:sp>
      <p:sp>
        <p:nvSpPr>
          <p:cNvPr id="88" name="Rettangolo 44">
            <a:extLst>
              <a:ext uri="{FF2B5EF4-FFF2-40B4-BE49-F238E27FC236}">
                <a16:creationId xmlns:a16="http://schemas.microsoft.com/office/drawing/2014/main" id="{1441E1D3-7E9B-9647-9CD9-BEB3965A9499}"/>
              </a:ext>
            </a:extLst>
          </p:cNvPr>
          <p:cNvSpPr/>
          <p:nvPr/>
        </p:nvSpPr>
        <p:spPr>
          <a:xfrm>
            <a:off x="1521940" y="5617648"/>
            <a:ext cx="4117411" cy="307777"/>
          </a:xfrm>
          <a:prstGeom prst="rect">
            <a:avLst/>
          </a:prstGeom>
        </p:spPr>
        <p:txBody>
          <a:bodyPr vert="horz" lIns="91440" tIns="45720" rIns="91440" bIns="45720" rtlCol="0" anchor="t">
            <a:noAutofit/>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0000"/>
              </a:lnSpc>
              <a:spcBef>
                <a:spcPts val="1000"/>
              </a:spcBef>
            </a:pPr>
            <a:r>
              <a:rPr lang="en-GB" sz="1400" dirty="0" err="1"/>
              <a:t>Domande</a:t>
            </a:r>
            <a:endParaRPr lang="en-GB" sz="1400" dirty="0"/>
          </a:p>
        </p:txBody>
      </p:sp>
    </p:spTree>
    <p:extLst>
      <p:ext uri="{BB962C8B-B14F-4D97-AF65-F5344CB8AC3E}">
        <p14:creationId xmlns:p14="http://schemas.microsoft.com/office/powerpoint/2010/main" val="200945404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3B4C19-3F4E-4425-A931-187176FBEF93}"/>
              </a:ext>
            </a:extLst>
          </p:cNvPr>
          <p:cNvSpPr>
            <a:spLocks noGrp="1"/>
          </p:cNvSpPr>
          <p:nvPr>
            <p:ph type="title"/>
          </p:nvPr>
        </p:nvSpPr>
        <p:spPr>
          <a:xfrm>
            <a:off x="228600" y="327436"/>
            <a:ext cx="5532563" cy="640080"/>
          </a:xfrm>
        </p:spPr>
        <p:txBody>
          <a:bodyPr>
            <a:normAutofit/>
          </a:bodyPr>
          <a:lstStyle/>
          <a:p>
            <a:r>
              <a:rPr lang="en-US"/>
              <a:t>Agenda Day 2</a:t>
            </a:r>
          </a:p>
        </p:txBody>
      </p:sp>
      <p:sp>
        <p:nvSpPr>
          <p:cNvPr id="120" name="AutoShape 3">
            <a:extLst>
              <a:ext uri="{FF2B5EF4-FFF2-40B4-BE49-F238E27FC236}">
                <a16:creationId xmlns:a16="http://schemas.microsoft.com/office/drawing/2014/main" id="{22EFFC13-16E7-49DB-E033-DD8AAF406B61}"/>
              </a:ext>
            </a:extLst>
          </p:cNvPr>
          <p:cNvSpPr>
            <a:spLocks/>
          </p:cNvSpPr>
          <p:nvPr/>
        </p:nvSpPr>
        <p:spPr bwMode="auto">
          <a:xfrm>
            <a:off x="620414" y="2800907"/>
            <a:ext cx="793281" cy="793371"/>
          </a:xfrm>
          <a:custGeom>
            <a:avLst/>
            <a:gdLst>
              <a:gd name="T0" fmla="+- 0 10800 961"/>
              <a:gd name="T1" fmla="*/ T0 w 19679"/>
              <a:gd name="T2" fmla="*/ 10297 h 20595"/>
              <a:gd name="T3" fmla="+- 0 10800 961"/>
              <a:gd name="T4" fmla="*/ T3 w 19679"/>
              <a:gd name="T5" fmla="*/ 10297 h 20595"/>
              <a:gd name="T6" fmla="+- 0 10800 961"/>
              <a:gd name="T7" fmla="*/ T6 w 19679"/>
              <a:gd name="T8" fmla="*/ 10297 h 20595"/>
              <a:gd name="T9" fmla="+- 0 10800 961"/>
              <a:gd name="T10" fmla="*/ T9 w 19679"/>
              <a:gd name="T11" fmla="*/ 10297 h 20595"/>
            </a:gdLst>
            <a:ahLst/>
            <a:cxnLst>
              <a:cxn ang="0">
                <a:pos x="T1" y="T2"/>
              </a:cxn>
              <a:cxn ang="0">
                <a:pos x="T4" y="T5"/>
              </a:cxn>
              <a:cxn ang="0">
                <a:pos x="T7" y="T8"/>
              </a:cxn>
              <a:cxn ang="0">
                <a:pos x="T10" y="T11"/>
              </a:cxn>
            </a:cxnLst>
            <a:rect l="0" t="0" r="r" b="b"/>
            <a:pathLst>
              <a:path w="19679" h="20595">
                <a:moveTo>
                  <a:pt x="9839" y="0"/>
                </a:moveTo>
                <a:cubicBezTo>
                  <a:pt x="7321" y="0"/>
                  <a:pt x="4803" y="1005"/>
                  <a:pt x="2882" y="3015"/>
                </a:cubicBezTo>
                <a:cubicBezTo>
                  <a:pt x="-961" y="7037"/>
                  <a:pt x="-961" y="13557"/>
                  <a:pt x="2882" y="17579"/>
                </a:cubicBezTo>
                <a:cubicBezTo>
                  <a:pt x="6725" y="21600"/>
                  <a:pt x="12953" y="21600"/>
                  <a:pt x="16796" y="17579"/>
                </a:cubicBezTo>
                <a:cubicBezTo>
                  <a:pt x="20639" y="13557"/>
                  <a:pt x="20639" y="7037"/>
                  <a:pt x="16796" y="3015"/>
                </a:cubicBezTo>
                <a:cubicBezTo>
                  <a:pt x="14875" y="1005"/>
                  <a:pt x="12357" y="0"/>
                  <a:pt x="9839" y="0"/>
                </a:cubicBezTo>
                <a:close/>
                <a:moveTo>
                  <a:pt x="9839" y="1267"/>
                </a:moveTo>
                <a:cubicBezTo>
                  <a:pt x="12047" y="1267"/>
                  <a:pt x="14256" y="2147"/>
                  <a:pt x="15941" y="3911"/>
                </a:cubicBezTo>
                <a:cubicBezTo>
                  <a:pt x="19310" y="7437"/>
                  <a:pt x="19310" y="13157"/>
                  <a:pt x="15941" y="16683"/>
                </a:cubicBezTo>
                <a:cubicBezTo>
                  <a:pt x="12571" y="20210"/>
                  <a:pt x="7107" y="20210"/>
                  <a:pt x="3737" y="16683"/>
                </a:cubicBezTo>
                <a:cubicBezTo>
                  <a:pt x="368" y="13157"/>
                  <a:pt x="368" y="7437"/>
                  <a:pt x="3737" y="3911"/>
                </a:cubicBezTo>
                <a:cubicBezTo>
                  <a:pt x="5422" y="2147"/>
                  <a:pt x="7631" y="1267"/>
                  <a:pt x="9839" y="1267"/>
                </a:cubicBezTo>
                <a:close/>
              </a:path>
            </a:pathLst>
          </a:custGeom>
          <a:solidFill>
            <a:schemeClr val="accent4"/>
          </a:solidFill>
          <a:ln>
            <a:noFill/>
          </a:ln>
          <a:effectLst/>
        </p:spPr>
        <p:txBody>
          <a:bodyPr lIns="50800" tIns="50800" rIns="50800" bIns="50800" anchor="ct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tLang="it-IT" sz="3200">
              <a:solidFill>
                <a:srgbClr val="FFFFFF"/>
              </a:solidFill>
              <a:latin typeface="IBM Plex Sans" panose="020B0503050203000203" pitchFamily="34" charset="77"/>
              <a:ea typeface="Helvetica Light" panose="020B0403020202020204" pitchFamily="34" charset="0"/>
              <a:cs typeface="Helvetica Light" panose="020B0403020202020204" pitchFamily="34" charset="0"/>
              <a:sym typeface="Helvetica Light" panose="020B0403020202020204" pitchFamily="34" charset="0"/>
            </a:endParaRPr>
          </a:p>
        </p:txBody>
      </p:sp>
      <p:sp>
        <p:nvSpPr>
          <p:cNvPr id="121" name="Rectangle 120">
            <a:extLst>
              <a:ext uri="{FF2B5EF4-FFF2-40B4-BE49-F238E27FC236}">
                <a16:creationId xmlns:a16="http://schemas.microsoft.com/office/drawing/2014/main" id="{0F1A4A60-1924-F393-E518-943D0F11EA98}"/>
              </a:ext>
            </a:extLst>
          </p:cNvPr>
          <p:cNvSpPr>
            <a:spLocks/>
          </p:cNvSpPr>
          <p:nvPr/>
        </p:nvSpPr>
        <p:spPr bwMode="auto">
          <a:xfrm>
            <a:off x="1018384" y="2806252"/>
            <a:ext cx="4626331" cy="802420"/>
          </a:xfrm>
          <a:prstGeom prst="rect">
            <a:avLst/>
          </a:prstGeom>
          <a:solidFill>
            <a:srgbClr val="ECEDF3"/>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tLang="it-IT" sz="3200">
              <a:solidFill>
                <a:srgbClr val="FFFFFF"/>
              </a:solidFill>
              <a:latin typeface="IBM Plex Sans" panose="020B0503050203000203" pitchFamily="34" charset="77"/>
              <a:ea typeface="Helvetica Light" panose="020B0403020202020204" pitchFamily="34" charset="0"/>
              <a:cs typeface="Helvetica Light" panose="020B0403020202020204" pitchFamily="34" charset="0"/>
              <a:sym typeface="Helvetica Light" panose="020B0403020202020204" pitchFamily="34" charset="0"/>
            </a:endParaRPr>
          </a:p>
        </p:txBody>
      </p:sp>
      <p:sp>
        <p:nvSpPr>
          <p:cNvPr id="122" name="Rectangle 121">
            <a:extLst>
              <a:ext uri="{FF2B5EF4-FFF2-40B4-BE49-F238E27FC236}">
                <a16:creationId xmlns:a16="http://schemas.microsoft.com/office/drawing/2014/main" id="{B77F5898-FDBC-4D57-6BDB-1C798DBD7CE9}"/>
              </a:ext>
            </a:extLst>
          </p:cNvPr>
          <p:cNvSpPr>
            <a:spLocks/>
          </p:cNvSpPr>
          <p:nvPr/>
        </p:nvSpPr>
        <p:spPr bwMode="auto">
          <a:xfrm>
            <a:off x="5686324" y="2802736"/>
            <a:ext cx="74839" cy="793371"/>
          </a:xfrm>
          <a:prstGeom prst="rect">
            <a:avLst/>
          </a:prstGeom>
          <a:solidFill>
            <a:schemeClr val="accent5"/>
          </a:solidFill>
          <a:ln>
            <a:noFill/>
          </a:ln>
          <a:effectLst/>
        </p:spPr>
        <p:txBody>
          <a:bodyPr lIns="50800" tIns="50800" rIns="50800" bIns="50800" anchor="ct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tLang="it-IT" sz="3200">
              <a:solidFill>
                <a:srgbClr val="FFFFFF"/>
              </a:solidFill>
              <a:latin typeface="IBM Plex Sans" panose="020B0503050203000203" pitchFamily="34" charset="77"/>
              <a:ea typeface="Helvetica Light" panose="020B0403020202020204" pitchFamily="34" charset="0"/>
              <a:cs typeface="Helvetica Light" panose="020B0403020202020204" pitchFamily="34" charset="0"/>
              <a:sym typeface="Helvetica Light" panose="020B0403020202020204" pitchFamily="34" charset="0"/>
            </a:endParaRPr>
          </a:p>
        </p:txBody>
      </p:sp>
      <p:grpSp>
        <p:nvGrpSpPr>
          <p:cNvPr id="123" name="Group 122">
            <a:extLst>
              <a:ext uri="{FF2B5EF4-FFF2-40B4-BE49-F238E27FC236}">
                <a16:creationId xmlns:a16="http://schemas.microsoft.com/office/drawing/2014/main" id="{10E9A6A8-682A-0869-3A08-418381DF8658}"/>
              </a:ext>
            </a:extLst>
          </p:cNvPr>
          <p:cNvGrpSpPr>
            <a:grpSpLocks/>
          </p:cNvGrpSpPr>
          <p:nvPr/>
        </p:nvGrpSpPr>
        <p:grpSpPr bwMode="auto">
          <a:xfrm>
            <a:off x="738088" y="2918616"/>
            <a:ext cx="557924" cy="557951"/>
            <a:chOff x="734295" y="3095769"/>
            <a:chExt cx="2641732" cy="2641732"/>
          </a:xfrm>
        </p:grpSpPr>
        <p:sp>
          <p:nvSpPr>
            <p:cNvPr id="144" name="Oval 143">
              <a:extLst>
                <a:ext uri="{FF2B5EF4-FFF2-40B4-BE49-F238E27FC236}">
                  <a16:creationId xmlns:a16="http://schemas.microsoft.com/office/drawing/2014/main" id="{F5582DEF-D6CF-2459-5158-68D4646AD590}"/>
                </a:ext>
              </a:extLst>
            </p:cNvPr>
            <p:cNvSpPr>
              <a:spLocks/>
            </p:cNvSpPr>
            <p:nvPr/>
          </p:nvSpPr>
          <p:spPr bwMode="auto">
            <a:xfrm rot="16200000">
              <a:off x="734295" y="3095769"/>
              <a:ext cx="2641732" cy="2641732"/>
            </a:xfrm>
            <a:prstGeom prst="ellipse">
              <a:avLst/>
            </a:prstGeom>
            <a:solidFill>
              <a:schemeClr val="accent5"/>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tLang="it-IT" sz="2800" b="1">
                <a:solidFill>
                  <a:schemeClr val="bg2"/>
                </a:solidFill>
                <a:latin typeface="IBM Plex Sans" panose="020B0503050203000203" pitchFamily="34" charset="77"/>
                <a:ea typeface="Helvetica Light" panose="020B0403020202020204" pitchFamily="34" charset="0"/>
                <a:cs typeface="Helvetica Light" panose="020B0403020202020204" pitchFamily="34" charset="0"/>
                <a:sym typeface="Helvetica Light" panose="020B0403020202020204" pitchFamily="34" charset="0"/>
              </a:endParaRPr>
            </a:p>
          </p:txBody>
        </p:sp>
        <p:sp>
          <p:nvSpPr>
            <p:cNvPr id="145" name="AutoShape 9">
              <a:extLst>
                <a:ext uri="{FF2B5EF4-FFF2-40B4-BE49-F238E27FC236}">
                  <a16:creationId xmlns:a16="http://schemas.microsoft.com/office/drawing/2014/main" id="{A9B828DE-94FF-9F00-FBB8-301365D92A06}"/>
                </a:ext>
              </a:extLst>
            </p:cNvPr>
            <p:cNvSpPr>
              <a:spLocks/>
            </p:cNvSpPr>
            <p:nvPr/>
          </p:nvSpPr>
          <p:spPr bwMode="auto">
            <a:xfrm>
              <a:off x="734816" y="3095874"/>
              <a:ext cx="2640599" cy="1335370"/>
            </a:xfrm>
            <a:custGeom>
              <a:avLst/>
              <a:gdLst>
                <a:gd name="T0" fmla="+- 0 10800 30"/>
                <a:gd name="T1" fmla="*/ T0 w 21540"/>
                <a:gd name="T2" fmla="*/ 10800 h 21600"/>
                <a:gd name="T3" fmla="+- 0 10800 30"/>
                <a:gd name="T4" fmla="*/ T3 w 21540"/>
                <a:gd name="T5" fmla="*/ 10800 h 21600"/>
                <a:gd name="T6" fmla="+- 0 10800 30"/>
                <a:gd name="T7" fmla="*/ T6 w 21540"/>
                <a:gd name="T8" fmla="*/ 10800 h 21600"/>
                <a:gd name="T9" fmla="+- 0 10800 30"/>
                <a:gd name="T10" fmla="*/ T9 w 21540"/>
                <a:gd name="T11" fmla="*/ 10800 h 21600"/>
              </a:gdLst>
              <a:ahLst/>
              <a:cxnLst>
                <a:cxn ang="0">
                  <a:pos x="T1" y="T2"/>
                </a:cxn>
                <a:cxn ang="0">
                  <a:pos x="T4" y="T5"/>
                </a:cxn>
                <a:cxn ang="0">
                  <a:pos x="T7" y="T8"/>
                </a:cxn>
                <a:cxn ang="0">
                  <a:pos x="T10" y="T11"/>
                </a:cxn>
              </a:cxnLst>
              <a:rect l="0" t="0" r="r" b="b"/>
              <a:pathLst>
                <a:path w="21540" h="21600">
                  <a:moveTo>
                    <a:pt x="10770" y="0"/>
                  </a:moveTo>
                  <a:cubicBezTo>
                    <a:pt x="8012" y="0"/>
                    <a:pt x="5256" y="2083"/>
                    <a:pt x="3152" y="6255"/>
                  </a:cubicBezTo>
                  <a:cubicBezTo>
                    <a:pt x="1018" y="10486"/>
                    <a:pt x="-30" y="16054"/>
                    <a:pt x="0" y="21600"/>
                  </a:cubicBezTo>
                  <a:lnTo>
                    <a:pt x="21540" y="21600"/>
                  </a:lnTo>
                  <a:cubicBezTo>
                    <a:pt x="21570" y="16054"/>
                    <a:pt x="20522" y="10486"/>
                    <a:pt x="18388" y="6255"/>
                  </a:cubicBezTo>
                  <a:cubicBezTo>
                    <a:pt x="16284" y="2083"/>
                    <a:pt x="13528" y="0"/>
                    <a:pt x="10770" y="0"/>
                  </a:cubicBezTo>
                  <a:close/>
                </a:path>
              </a:pathLst>
            </a:custGeom>
            <a:solidFill>
              <a:schemeClr val="accent4"/>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tLang="it-IT" sz="2800" b="1">
                <a:solidFill>
                  <a:schemeClr val="bg2"/>
                </a:solidFill>
                <a:latin typeface="IBM Plex Sans" panose="020B0503050203000203" pitchFamily="34" charset="77"/>
                <a:ea typeface="Helvetica Light" panose="020B0403020202020204" pitchFamily="34" charset="0"/>
                <a:cs typeface="Helvetica Light" panose="020B0403020202020204" pitchFamily="34" charset="0"/>
                <a:sym typeface="Helvetica Light" panose="020B0403020202020204" pitchFamily="34" charset="0"/>
              </a:endParaRPr>
            </a:p>
          </p:txBody>
        </p:sp>
      </p:grpSp>
      <p:sp>
        <p:nvSpPr>
          <p:cNvPr id="125" name="Title 1">
            <a:extLst>
              <a:ext uri="{FF2B5EF4-FFF2-40B4-BE49-F238E27FC236}">
                <a16:creationId xmlns:a16="http://schemas.microsoft.com/office/drawing/2014/main" id="{11D9A102-A3C4-BEB1-A301-A6444203891A}"/>
              </a:ext>
            </a:extLst>
          </p:cNvPr>
          <p:cNvSpPr txBox="1">
            <a:spLocks/>
          </p:cNvSpPr>
          <p:nvPr/>
        </p:nvSpPr>
        <p:spPr>
          <a:xfrm>
            <a:off x="786963" y="2995198"/>
            <a:ext cx="466844" cy="406717"/>
          </a:xfrm>
          <a:prstGeom prst="rect">
            <a:avLst/>
          </a:prstGeom>
          <a:ln>
            <a:noFill/>
          </a:ln>
        </p:spPr>
        <p:txBody>
          <a:bodyPr vert="horz" lIns="91440" tIns="45720" rIns="91440" bIns="45720" rtlCol="0" anchor="ctr">
            <a:normAutofit/>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GB" sz="1400" b="1">
                <a:solidFill>
                  <a:schemeClr val="bg2"/>
                </a:solidFill>
                <a:latin typeface="IBM Plex Sans" panose="020B0503050203000203" pitchFamily="34" charset="77"/>
                <a:ea typeface="Helvetica Neue Light" panose="02000403000000020004" pitchFamily="2" charset="0"/>
              </a:rPr>
              <a:t>2</a:t>
            </a:r>
          </a:p>
        </p:txBody>
      </p:sp>
      <p:sp>
        <p:nvSpPr>
          <p:cNvPr id="127" name="Rettangolo 44">
            <a:extLst>
              <a:ext uri="{FF2B5EF4-FFF2-40B4-BE49-F238E27FC236}">
                <a16:creationId xmlns:a16="http://schemas.microsoft.com/office/drawing/2014/main" id="{31B7AC79-15C5-6BEE-96CD-D0868B371938}"/>
              </a:ext>
            </a:extLst>
          </p:cNvPr>
          <p:cNvSpPr/>
          <p:nvPr/>
        </p:nvSpPr>
        <p:spPr>
          <a:xfrm>
            <a:off x="1525963" y="3043703"/>
            <a:ext cx="4117411" cy="307777"/>
          </a:xfrm>
          <a:prstGeom prst="rect">
            <a:avLst/>
          </a:prstGeom>
          <a:ln>
            <a:noFill/>
          </a:ln>
        </p:spPr>
        <p:txBody>
          <a:bodyPr wrap="square">
            <a:spAutoFit/>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400" dirty="0"/>
              <a:t>Routing in React</a:t>
            </a:r>
          </a:p>
        </p:txBody>
      </p:sp>
      <p:sp>
        <p:nvSpPr>
          <p:cNvPr id="132" name="AutoShape 3">
            <a:extLst>
              <a:ext uri="{FF2B5EF4-FFF2-40B4-BE49-F238E27FC236}">
                <a16:creationId xmlns:a16="http://schemas.microsoft.com/office/drawing/2014/main" id="{49C5B16C-3BF5-F457-6608-E84F052EAAB4}"/>
              </a:ext>
            </a:extLst>
          </p:cNvPr>
          <p:cNvSpPr>
            <a:spLocks/>
          </p:cNvSpPr>
          <p:nvPr/>
        </p:nvSpPr>
        <p:spPr bwMode="auto">
          <a:xfrm>
            <a:off x="620414" y="4834255"/>
            <a:ext cx="793281" cy="793371"/>
          </a:xfrm>
          <a:custGeom>
            <a:avLst/>
            <a:gdLst>
              <a:gd name="T0" fmla="+- 0 10800 961"/>
              <a:gd name="T1" fmla="*/ T0 w 19679"/>
              <a:gd name="T2" fmla="*/ 10297 h 20595"/>
              <a:gd name="T3" fmla="+- 0 10800 961"/>
              <a:gd name="T4" fmla="*/ T3 w 19679"/>
              <a:gd name="T5" fmla="*/ 10297 h 20595"/>
              <a:gd name="T6" fmla="+- 0 10800 961"/>
              <a:gd name="T7" fmla="*/ T6 w 19679"/>
              <a:gd name="T8" fmla="*/ 10297 h 20595"/>
              <a:gd name="T9" fmla="+- 0 10800 961"/>
              <a:gd name="T10" fmla="*/ T9 w 19679"/>
              <a:gd name="T11" fmla="*/ 10297 h 20595"/>
            </a:gdLst>
            <a:ahLst/>
            <a:cxnLst>
              <a:cxn ang="0">
                <a:pos x="T1" y="T2"/>
              </a:cxn>
              <a:cxn ang="0">
                <a:pos x="T4" y="T5"/>
              </a:cxn>
              <a:cxn ang="0">
                <a:pos x="T7" y="T8"/>
              </a:cxn>
              <a:cxn ang="0">
                <a:pos x="T10" y="T11"/>
              </a:cxn>
            </a:cxnLst>
            <a:rect l="0" t="0" r="r" b="b"/>
            <a:pathLst>
              <a:path w="19679" h="20595">
                <a:moveTo>
                  <a:pt x="9839" y="0"/>
                </a:moveTo>
                <a:cubicBezTo>
                  <a:pt x="7321" y="0"/>
                  <a:pt x="4803" y="1005"/>
                  <a:pt x="2882" y="3015"/>
                </a:cubicBezTo>
                <a:cubicBezTo>
                  <a:pt x="-961" y="7037"/>
                  <a:pt x="-961" y="13557"/>
                  <a:pt x="2882" y="17579"/>
                </a:cubicBezTo>
                <a:cubicBezTo>
                  <a:pt x="6725" y="21600"/>
                  <a:pt x="12953" y="21600"/>
                  <a:pt x="16796" y="17579"/>
                </a:cubicBezTo>
                <a:cubicBezTo>
                  <a:pt x="20639" y="13557"/>
                  <a:pt x="20639" y="7037"/>
                  <a:pt x="16796" y="3015"/>
                </a:cubicBezTo>
                <a:cubicBezTo>
                  <a:pt x="14875" y="1005"/>
                  <a:pt x="12357" y="0"/>
                  <a:pt x="9839" y="0"/>
                </a:cubicBezTo>
                <a:close/>
                <a:moveTo>
                  <a:pt x="9839" y="1267"/>
                </a:moveTo>
                <a:cubicBezTo>
                  <a:pt x="12047" y="1267"/>
                  <a:pt x="14256" y="2147"/>
                  <a:pt x="15941" y="3911"/>
                </a:cubicBezTo>
                <a:cubicBezTo>
                  <a:pt x="19310" y="7437"/>
                  <a:pt x="19310" y="13157"/>
                  <a:pt x="15941" y="16683"/>
                </a:cubicBezTo>
                <a:cubicBezTo>
                  <a:pt x="12571" y="20210"/>
                  <a:pt x="7107" y="20210"/>
                  <a:pt x="3737" y="16683"/>
                </a:cubicBezTo>
                <a:cubicBezTo>
                  <a:pt x="368" y="13157"/>
                  <a:pt x="368" y="7437"/>
                  <a:pt x="3737" y="3911"/>
                </a:cubicBezTo>
                <a:cubicBezTo>
                  <a:pt x="5422" y="2147"/>
                  <a:pt x="7631" y="1267"/>
                  <a:pt x="9839" y="1267"/>
                </a:cubicBezTo>
                <a:close/>
              </a:path>
            </a:pathLst>
          </a:custGeom>
          <a:solidFill>
            <a:schemeClr val="accent4"/>
          </a:solidFill>
          <a:ln>
            <a:noFill/>
          </a:ln>
          <a:effectLst/>
        </p:spPr>
        <p:txBody>
          <a:bodyPr lIns="50800" tIns="50800" rIns="50800" bIns="50800" anchor="ct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tLang="it-IT" sz="3200">
              <a:solidFill>
                <a:srgbClr val="FFFFFF"/>
              </a:solidFill>
              <a:latin typeface="IBM Plex Sans" panose="020B0503050203000203" pitchFamily="34" charset="77"/>
              <a:ea typeface="Helvetica Light" panose="020B0403020202020204" pitchFamily="34" charset="0"/>
              <a:cs typeface="Helvetica Light" panose="020B0403020202020204" pitchFamily="34" charset="0"/>
              <a:sym typeface="Helvetica Light" panose="020B0403020202020204" pitchFamily="34" charset="0"/>
            </a:endParaRPr>
          </a:p>
        </p:txBody>
      </p:sp>
      <p:sp>
        <p:nvSpPr>
          <p:cNvPr id="133" name="Rectangle 132">
            <a:extLst>
              <a:ext uri="{FF2B5EF4-FFF2-40B4-BE49-F238E27FC236}">
                <a16:creationId xmlns:a16="http://schemas.microsoft.com/office/drawing/2014/main" id="{1E287EB0-4022-7CEC-8D02-73B01FFA7361}"/>
              </a:ext>
            </a:extLst>
          </p:cNvPr>
          <p:cNvSpPr>
            <a:spLocks/>
          </p:cNvSpPr>
          <p:nvPr/>
        </p:nvSpPr>
        <p:spPr bwMode="auto">
          <a:xfrm>
            <a:off x="1017044" y="4831318"/>
            <a:ext cx="4626331" cy="802420"/>
          </a:xfrm>
          <a:prstGeom prst="rect">
            <a:avLst/>
          </a:prstGeom>
          <a:solidFill>
            <a:srgbClr val="ECEDF3"/>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tLang="it-IT" sz="3200">
              <a:solidFill>
                <a:srgbClr val="FFFFFF"/>
              </a:solidFill>
              <a:latin typeface="IBM Plex Sans" panose="020B0503050203000203" pitchFamily="34" charset="77"/>
              <a:ea typeface="Helvetica Light" panose="020B0403020202020204" pitchFamily="34" charset="0"/>
              <a:cs typeface="Helvetica Light" panose="020B0403020202020204" pitchFamily="34" charset="0"/>
              <a:sym typeface="Helvetica Light" panose="020B0403020202020204" pitchFamily="34" charset="0"/>
            </a:endParaRPr>
          </a:p>
        </p:txBody>
      </p:sp>
      <p:sp>
        <p:nvSpPr>
          <p:cNvPr id="134" name="Rectangle 133">
            <a:extLst>
              <a:ext uri="{FF2B5EF4-FFF2-40B4-BE49-F238E27FC236}">
                <a16:creationId xmlns:a16="http://schemas.microsoft.com/office/drawing/2014/main" id="{0FDCF21C-846B-AE03-1C73-C7569B668B0D}"/>
              </a:ext>
            </a:extLst>
          </p:cNvPr>
          <p:cNvSpPr>
            <a:spLocks/>
          </p:cNvSpPr>
          <p:nvPr/>
        </p:nvSpPr>
        <p:spPr bwMode="auto">
          <a:xfrm>
            <a:off x="5686324" y="4836084"/>
            <a:ext cx="74839" cy="793371"/>
          </a:xfrm>
          <a:prstGeom prst="rect">
            <a:avLst/>
          </a:prstGeom>
          <a:solidFill>
            <a:schemeClr val="accent5"/>
          </a:solidFill>
          <a:ln>
            <a:noFill/>
          </a:ln>
          <a:effectLst/>
        </p:spPr>
        <p:txBody>
          <a:bodyPr lIns="50800" tIns="50800" rIns="50800" bIns="50800" anchor="ct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tLang="it-IT" sz="3200">
              <a:solidFill>
                <a:srgbClr val="FFFFFF"/>
              </a:solidFill>
              <a:latin typeface="IBM Plex Sans" panose="020B0503050203000203" pitchFamily="34" charset="77"/>
              <a:ea typeface="Helvetica Light" panose="020B0403020202020204" pitchFamily="34" charset="0"/>
              <a:cs typeface="Helvetica Light" panose="020B0403020202020204" pitchFamily="34" charset="0"/>
              <a:sym typeface="Helvetica Light" panose="020B0403020202020204" pitchFamily="34" charset="0"/>
            </a:endParaRPr>
          </a:p>
        </p:txBody>
      </p:sp>
      <p:grpSp>
        <p:nvGrpSpPr>
          <p:cNvPr id="135" name="Group 134">
            <a:extLst>
              <a:ext uri="{FF2B5EF4-FFF2-40B4-BE49-F238E27FC236}">
                <a16:creationId xmlns:a16="http://schemas.microsoft.com/office/drawing/2014/main" id="{598B068E-1F0D-0219-6AAA-4721ACBBA121}"/>
              </a:ext>
            </a:extLst>
          </p:cNvPr>
          <p:cNvGrpSpPr>
            <a:grpSpLocks/>
          </p:cNvGrpSpPr>
          <p:nvPr/>
        </p:nvGrpSpPr>
        <p:grpSpPr bwMode="auto">
          <a:xfrm>
            <a:off x="738088" y="4951964"/>
            <a:ext cx="557924" cy="557951"/>
            <a:chOff x="734295" y="5129117"/>
            <a:chExt cx="2641732" cy="2641732"/>
          </a:xfrm>
        </p:grpSpPr>
        <p:sp>
          <p:nvSpPr>
            <p:cNvPr id="140" name="Oval 139">
              <a:extLst>
                <a:ext uri="{FF2B5EF4-FFF2-40B4-BE49-F238E27FC236}">
                  <a16:creationId xmlns:a16="http://schemas.microsoft.com/office/drawing/2014/main" id="{8963D8BF-3177-8F53-B3D5-7D5488BF5279}"/>
                </a:ext>
              </a:extLst>
            </p:cNvPr>
            <p:cNvSpPr>
              <a:spLocks/>
            </p:cNvSpPr>
            <p:nvPr/>
          </p:nvSpPr>
          <p:spPr bwMode="auto">
            <a:xfrm rot="16200000">
              <a:off x="734295" y="5129117"/>
              <a:ext cx="2641732" cy="2641732"/>
            </a:xfrm>
            <a:prstGeom prst="ellipse">
              <a:avLst/>
            </a:prstGeom>
            <a:solidFill>
              <a:schemeClr val="accent5"/>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tLang="it-IT" sz="2800" b="1">
                <a:solidFill>
                  <a:schemeClr val="bg2"/>
                </a:solidFill>
                <a:latin typeface="IBM Plex Sans" panose="020B0503050203000203" pitchFamily="34" charset="77"/>
                <a:ea typeface="Helvetica Light" panose="020B0403020202020204" pitchFamily="34" charset="0"/>
                <a:cs typeface="Helvetica Light" panose="020B0403020202020204" pitchFamily="34" charset="0"/>
                <a:sym typeface="Helvetica Light" panose="020B0403020202020204" pitchFamily="34" charset="0"/>
              </a:endParaRPr>
            </a:p>
          </p:txBody>
        </p:sp>
        <p:sp>
          <p:nvSpPr>
            <p:cNvPr id="141" name="AutoShape 9">
              <a:extLst>
                <a:ext uri="{FF2B5EF4-FFF2-40B4-BE49-F238E27FC236}">
                  <a16:creationId xmlns:a16="http://schemas.microsoft.com/office/drawing/2014/main" id="{61395855-DB69-B04B-2AD2-8D0BB3C2E090}"/>
                </a:ext>
              </a:extLst>
            </p:cNvPr>
            <p:cNvSpPr>
              <a:spLocks/>
            </p:cNvSpPr>
            <p:nvPr/>
          </p:nvSpPr>
          <p:spPr bwMode="auto">
            <a:xfrm>
              <a:off x="734816" y="5129222"/>
              <a:ext cx="2640599" cy="1335370"/>
            </a:xfrm>
            <a:custGeom>
              <a:avLst/>
              <a:gdLst>
                <a:gd name="T0" fmla="+- 0 10800 30"/>
                <a:gd name="T1" fmla="*/ T0 w 21540"/>
                <a:gd name="T2" fmla="*/ 10800 h 21600"/>
                <a:gd name="T3" fmla="+- 0 10800 30"/>
                <a:gd name="T4" fmla="*/ T3 w 21540"/>
                <a:gd name="T5" fmla="*/ 10800 h 21600"/>
                <a:gd name="T6" fmla="+- 0 10800 30"/>
                <a:gd name="T7" fmla="*/ T6 w 21540"/>
                <a:gd name="T8" fmla="*/ 10800 h 21600"/>
                <a:gd name="T9" fmla="+- 0 10800 30"/>
                <a:gd name="T10" fmla="*/ T9 w 21540"/>
                <a:gd name="T11" fmla="*/ 10800 h 21600"/>
              </a:gdLst>
              <a:ahLst/>
              <a:cxnLst>
                <a:cxn ang="0">
                  <a:pos x="T1" y="T2"/>
                </a:cxn>
                <a:cxn ang="0">
                  <a:pos x="T4" y="T5"/>
                </a:cxn>
                <a:cxn ang="0">
                  <a:pos x="T7" y="T8"/>
                </a:cxn>
                <a:cxn ang="0">
                  <a:pos x="T10" y="T11"/>
                </a:cxn>
              </a:cxnLst>
              <a:rect l="0" t="0" r="r" b="b"/>
              <a:pathLst>
                <a:path w="21540" h="21600">
                  <a:moveTo>
                    <a:pt x="10770" y="0"/>
                  </a:moveTo>
                  <a:cubicBezTo>
                    <a:pt x="8012" y="0"/>
                    <a:pt x="5256" y="2083"/>
                    <a:pt x="3152" y="6255"/>
                  </a:cubicBezTo>
                  <a:cubicBezTo>
                    <a:pt x="1018" y="10486"/>
                    <a:pt x="-30" y="16054"/>
                    <a:pt x="0" y="21600"/>
                  </a:cubicBezTo>
                  <a:lnTo>
                    <a:pt x="21540" y="21600"/>
                  </a:lnTo>
                  <a:cubicBezTo>
                    <a:pt x="21570" y="16054"/>
                    <a:pt x="20522" y="10486"/>
                    <a:pt x="18388" y="6255"/>
                  </a:cubicBezTo>
                  <a:cubicBezTo>
                    <a:pt x="16284" y="2083"/>
                    <a:pt x="13528" y="0"/>
                    <a:pt x="10770" y="0"/>
                  </a:cubicBezTo>
                  <a:close/>
                </a:path>
              </a:pathLst>
            </a:custGeom>
            <a:solidFill>
              <a:schemeClr val="accent4"/>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tLang="it-IT" sz="2800" b="1">
                <a:solidFill>
                  <a:schemeClr val="bg2"/>
                </a:solidFill>
                <a:latin typeface="IBM Plex Sans" panose="020B0503050203000203" pitchFamily="34" charset="77"/>
                <a:ea typeface="Helvetica Light" panose="020B0403020202020204" pitchFamily="34" charset="0"/>
                <a:cs typeface="Helvetica Light" panose="020B0403020202020204" pitchFamily="34" charset="0"/>
                <a:sym typeface="Helvetica Light" panose="020B0403020202020204" pitchFamily="34" charset="0"/>
              </a:endParaRPr>
            </a:p>
          </p:txBody>
        </p:sp>
      </p:grpSp>
      <p:sp>
        <p:nvSpPr>
          <p:cNvPr id="137" name="Title 1">
            <a:extLst>
              <a:ext uri="{FF2B5EF4-FFF2-40B4-BE49-F238E27FC236}">
                <a16:creationId xmlns:a16="http://schemas.microsoft.com/office/drawing/2014/main" id="{C44E7A06-A29C-DE66-CE03-05F62A21C38B}"/>
              </a:ext>
            </a:extLst>
          </p:cNvPr>
          <p:cNvSpPr txBox="1">
            <a:spLocks/>
          </p:cNvSpPr>
          <p:nvPr/>
        </p:nvSpPr>
        <p:spPr>
          <a:xfrm>
            <a:off x="786963" y="5028546"/>
            <a:ext cx="466844" cy="406717"/>
          </a:xfrm>
          <a:prstGeom prst="rect">
            <a:avLst/>
          </a:prstGeom>
          <a:ln>
            <a:noFill/>
          </a:ln>
        </p:spPr>
        <p:txBody>
          <a:bodyPr vert="horz" lIns="91440" tIns="45720" rIns="91440" bIns="45720" rtlCol="0" anchor="ctr">
            <a:normAutofit/>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GB" sz="1400" b="1">
                <a:solidFill>
                  <a:schemeClr val="bg2"/>
                </a:solidFill>
                <a:latin typeface="IBM Plex Sans" panose="020B0503050203000203" pitchFamily="34" charset="77"/>
                <a:ea typeface="Helvetica Neue Light" panose="02000403000000020004" pitchFamily="2" charset="0"/>
              </a:rPr>
              <a:t>4</a:t>
            </a:r>
          </a:p>
        </p:txBody>
      </p:sp>
      <p:sp>
        <p:nvSpPr>
          <p:cNvPr id="139" name="Rettangolo 44">
            <a:extLst>
              <a:ext uri="{FF2B5EF4-FFF2-40B4-BE49-F238E27FC236}">
                <a16:creationId xmlns:a16="http://schemas.microsoft.com/office/drawing/2014/main" id="{38FFCFA7-32FC-EA94-20CD-53C6180287B9}"/>
              </a:ext>
            </a:extLst>
          </p:cNvPr>
          <p:cNvSpPr/>
          <p:nvPr/>
        </p:nvSpPr>
        <p:spPr>
          <a:xfrm>
            <a:off x="1525964" y="5077051"/>
            <a:ext cx="3871218" cy="307777"/>
          </a:xfrm>
          <a:prstGeom prst="rect">
            <a:avLst/>
          </a:prstGeom>
          <a:ln>
            <a:noFill/>
          </a:ln>
        </p:spPr>
        <p:txBody>
          <a:bodyPr wrap="square">
            <a:spAutoFit/>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400" dirty="0"/>
              <a:t>Demo</a:t>
            </a:r>
            <a:r>
              <a:rPr lang="en-GB" sz="1400" dirty="0">
                <a:latin typeface="IBM Plex Sans" panose="020B0503050203000203" pitchFamily="34" charset="77"/>
                <a:ea typeface="Helvetica Neue Light" panose="02000403000000020004" pitchFamily="2" charset="0"/>
                <a:cs typeface="Helvetica" charset="0"/>
              </a:rPr>
              <a:t> </a:t>
            </a:r>
            <a:r>
              <a:rPr lang="en-GB" sz="1400" dirty="0"/>
              <a:t>e </a:t>
            </a:r>
            <a:r>
              <a:rPr lang="en-GB" sz="1400" dirty="0" err="1"/>
              <a:t>domande</a:t>
            </a:r>
            <a:endParaRPr lang="en-GB" sz="1400" dirty="0"/>
          </a:p>
        </p:txBody>
      </p:sp>
      <p:sp>
        <p:nvSpPr>
          <p:cNvPr id="37" name="Footer Placeholder 2">
            <a:extLst>
              <a:ext uri="{FF2B5EF4-FFF2-40B4-BE49-F238E27FC236}">
                <a16:creationId xmlns:a16="http://schemas.microsoft.com/office/drawing/2014/main" id="{264230E9-7092-6E52-F0DE-F02D2A9B0DA8}"/>
              </a:ext>
            </a:extLst>
          </p:cNvPr>
          <p:cNvSpPr txBox="1">
            <a:spLocks/>
          </p:cNvSpPr>
          <p:nvPr/>
        </p:nvSpPr>
        <p:spPr>
          <a:xfrm>
            <a:off x="0" y="6492875"/>
            <a:ext cx="5867400" cy="365125"/>
          </a:xfrm>
          <a:prstGeom prst="rect">
            <a:avLst/>
          </a:prstGeom>
        </p:spPr>
        <p:txBody>
          <a:bodyPr vert="horz" lIns="91440" tIns="45720" rIns="91440" bIns="45720" rtlCol="0" anchor="ctr"/>
          <a:lstStyle>
            <a:defPPr>
              <a:defRPr lang="it-IT"/>
            </a:defPPr>
            <a:lvl1pPr marL="0" algn="l" defTabSz="914400" rtl="0" eaLnBrk="1" latinLnBrk="0" hangingPunct="1">
              <a:defRPr sz="10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IBM CIC </a:t>
            </a:r>
            <a:r>
              <a:rPr lang="en-150"/>
              <a:t>Web Tier Module </a:t>
            </a:r>
            <a:r>
              <a:rPr lang="en-US"/>
              <a:t>/ © 20</a:t>
            </a:r>
            <a:r>
              <a:rPr lang="it-IT"/>
              <a:t>23</a:t>
            </a:r>
            <a:r>
              <a:rPr lang="en-US"/>
              <a:t> IBM Client Innovation Center</a:t>
            </a:r>
            <a:endParaRPr lang="it-IT"/>
          </a:p>
        </p:txBody>
      </p:sp>
      <p:pic>
        <p:nvPicPr>
          <p:cNvPr id="4" name="Picture 3" descr="A blue atom symbol with a black background">
            <a:extLst>
              <a:ext uri="{FF2B5EF4-FFF2-40B4-BE49-F238E27FC236}">
                <a16:creationId xmlns:a16="http://schemas.microsoft.com/office/drawing/2014/main" id="{DD7BDC85-29D5-2884-3912-C5FD4E092B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99360" y="2577821"/>
            <a:ext cx="3667125" cy="1714500"/>
          </a:xfrm>
          <a:prstGeom prst="rect">
            <a:avLst/>
          </a:prstGeom>
        </p:spPr>
      </p:pic>
      <p:sp>
        <p:nvSpPr>
          <p:cNvPr id="65" name="AutoShape 3">
            <a:extLst>
              <a:ext uri="{FF2B5EF4-FFF2-40B4-BE49-F238E27FC236}">
                <a16:creationId xmlns:a16="http://schemas.microsoft.com/office/drawing/2014/main" id="{F4B5B5A0-C165-7E40-8462-CEE32750D8A7}"/>
              </a:ext>
            </a:extLst>
          </p:cNvPr>
          <p:cNvSpPr>
            <a:spLocks/>
          </p:cNvSpPr>
          <p:nvPr/>
        </p:nvSpPr>
        <p:spPr bwMode="auto">
          <a:xfrm>
            <a:off x="619073" y="1744883"/>
            <a:ext cx="793281" cy="793371"/>
          </a:xfrm>
          <a:custGeom>
            <a:avLst/>
            <a:gdLst>
              <a:gd name="T0" fmla="+- 0 10800 961"/>
              <a:gd name="T1" fmla="*/ T0 w 19679"/>
              <a:gd name="T2" fmla="*/ 10297 h 20595"/>
              <a:gd name="T3" fmla="+- 0 10800 961"/>
              <a:gd name="T4" fmla="*/ T3 w 19679"/>
              <a:gd name="T5" fmla="*/ 10297 h 20595"/>
              <a:gd name="T6" fmla="+- 0 10800 961"/>
              <a:gd name="T7" fmla="*/ T6 w 19679"/>
              <a:gd name="T8" fmla="*/ 10297 h 20595"/>
              <a:gd name="T9" fmla="+- 0 10800 961"/>
              <a:gd name="T10" fmla="*/ T9 w 19679"/>
              <a:gd name="T11" fmla="*/ 10297 h 20595"/>
            </a:gdLst>
            <a:ahLst/>
            <a:cxnLst>
              <a:cxn ang="0">
                <a:pos x="T1" y="T2"/>
              </a:cxn>
              <a:cxn ang="0">
                <a:pos x="T4" y="T5"/>
              </a:cxn>
              <a:cxn ang="0">
                <a:pos x="T7" y="T8"/>
              </a:cxn>
              <a:cxn ang="0">
                <a:pos x="T10" y="T11"/>
              </a:cxn>
            </a:cxnLst>
            <a:rect l="0" t="0" r="r" b="b"/>
            <a:pathLst>
              <a:path w="19679" h="20595">
                <a:moveTo>
                  <a:pt x="9839" y="0"/>
                </a:moveTo>
                <a:cubicBezTo>
                  <a:pt x="7321" y="0"/>
                  <a:pt x="4803" y="1005"/>
                  <a:pt x="2882" y="3015"/>
                </a:cubicBezTo>
                <a:cubicBezTo>
                  <a:pt x="-961" y="7037"/>
                  <a:pt x="-961" y="13557"/>
                  <a:pt x="2882" y="17579"/>
                </a:cubicBezTo>
                <a:cubicBezTo>
                  <a:pt x="6725" y="21600"/>
                  <a:pt x="12953" y="21600"/>
                  <a:pt x="16796" y="17579"/>
                </a:cubicBezTo>
                <a:cubicBezTo>
                  <a:pt x="20639" y="13557"/>
                  <a:pt x="20639" y="7037"/>
                  <a:pt x="16796" y="3015"/>
                </a:cubicBezTo>
                <a:cubicBezTo>
                  <a:pt x="14875" y="1005"/>
                  <a:pt x="12357" y="0"/>
                  <a:pt x="9839" y="0"/>
                </a:cubicBezTo>
                <a:close/>
                <a:moveTo>
                  <a:pt x="9839" y="1267"/>
                </a:moveTo>
                <a:cubicBezTo>
                  <a:pt x="12047" y="1267"/>
                  <a:pt x="14256" y="2147"/>
                  <a:pt x="15941" y="3911"/>
                </a:cubicBezTo>
                <a:cubicBezTo>
                  <a:pt x="19310" y="7437"/>
                  <a:pt x="19310" y="13157"/>
                  <a:pt x="15941" y="16683"/>
                </a:cubicBezTo>
                <a:cubicBezTo>
                  <a:pt x="12571" y="20210"/>
                  <a:pt x="7107" y="20210"/>
                  <a:pt x="3737" y="16683"/>
                </a:cubicBezTo>
                <a:cubicBezTo>
                  <a:pt x="368" y="13157"/>
                  <a:pt x="368" y="7437"/>
                  <a:pt x="3737" y="3911"/>
                </a:cubicBezTo>
                <a:cubicBezTo>
                  <a:pt x="5422" y="2147"/>
                  <a:pt x="7631" y="1267"/>
                  <a:pt x="9839" y="1267"/>
                </a:cubicBezTo>
                <a:close/>
              </a:path>
            </a:pathLst>
          </a:custGeom>
          <a:solidFill>
            <a:schemeClr val="accent4"/>
          </a:solidFill>
          <a:ln>
            <a:noFill/>
          </a:ln>
          <a:effectLst/>
        </p:spPr>
        <p:txBody>
          <a:bodyPr lIns="50800" tIns="50800" rIns="50800" bIns="50800" anchor="ct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tLang="it-IT" sz="3200">
              <a:solidFill>
                <a:srgbClr val="FFFFFF"/>
              </a:solidFill>
              <a:latin typeface="IBM Plex Sans" panose="020B0503050203000203" pitchFamily="34" charset="77"/>
              <a:ea typeface="Helvetica Light" panose="020B0403020202020204" pitchFamily="34" charset="0"/>
              <a:cs typeface="Helvetica Light" panose="020B0403020202020204" pitchFamily="34" charset="0"/>
              <a:sym typeface="Helvetica Light" panose="020B0403020202020204" pitchFamily="34" charset="0"/>
            </a:endParaRPr>
          </a:p>
        </p:txBody>
      </p:sp>
      <p:sp>
        <p:nvSpPr>
          <p:cNvPr id="66" name="Rectangle 120">
            <a:extLst>
              <a:ext uri="{FF2B5EF4-FFF2-40B4-BE49-F238E27FC236}">
                <a16:creationId xmlns:a16="http://schemas.microsoft.com/office/drawing/2014/main" id="{5C9CF5B3-84E8-9D40-AFC0-D094E3BA99C5}"/>
              </a:ext>
            </a:extLst>
          </p:cNvPr>
          <p:cNvSpPr>
            <a:spLocks/>
          </p:cNvSpPr>
          <p:nvPr/>
        </p:nvSpPr>
        <p:spPr bwMode="auto">
          <a:xfrm>
            <a:off x="1017043" y="1750228"/>
            <a:ext cx="4626331" cy="802420"/>
          </a:xfrm>
          <a:prstGeom prst="rect">
            <a:avLst/>
          </a:prstGeom>
          <a:solidFill>
            <a:srgbClr val="ECEDF3"/>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tLang="it-IT" sz="3200">
              <a:solidFill>
                <a:srgbClr val="FFFFFF"/>
              </a:solidFill>
              <a:latin typeface="IBM Plex Sans" panose="020B0503050203000203" pitchFamily="34" charset="77"/>
              <a:ea typeface="Helvetica Light" panose="020B0403020202020204" pitchFamily="34" charset="0"/>
              <a:cs typeface="Helvetica Light" panose="020B0403020202020204" pitchFamily="34" charset="0"/>
              <a:sym typeface="Helvetica Light" panose="020B0403020202020204" pitchFamily="34" charset="0"/>
            </a:endParaRPr>
          </a:p>
        </p:txBody>
      </p:sp>
      <p:sp>
        <p:nvSpPr>
          <p:cNvPr id="67" name="Rectangle 121">
            <a:extLst>
              <a:ext uri="{FF2B5EF4-FFF2-40B4-BE49-F238E27FC236}">
                <a16:creationId xmlns:a16="http://schemas.microsoft.com/office/drawing/2014/main" id="{E19AA93F-95FD-F24A-A564-91E665813BDD}"/>
              </a:ext>
            </a:extLst>
          </p:cNvPr>
          <p:cNvSpPr>
            <a:spLocks/>
          </p:cNvSpPr>
          <p:nvPr/>
        </p:nvSpPr>
        <p:spPr bwMode="auto">
          <a:xfrm>
            <a:off x="5684983" y="1746712"/>
            <a:ext cx="74839" cy="793371"/>
          </a:xfrm>
          <a:prstGeom prst="rect">
            <a:avLst/>
          </a:prstGeom>
          <a:solidFill>
            <a:schemeClr val="accent5"/>
          </a:solidFill>
          <a:ln>
            <a:noFill/>
          </a:ln>
          <a:effectLst/>
        </p:spPr>
        <p:txBody>
          <a:bodyPr lIns="50800" tIns="50800" rIns="50800" bIns="50800" anchor="ct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tLang="it-IT" sz="3200">
              <a:solidFill>
                <a:srgbClr val="FFFFFF"/>
              </a:solidFill>
              <a:latin typeface="IBM Plex Sans" panose="020B0503050203000203" pitchFamily="34" charset="77"/>
              <a:ea typeface="Helvetica Light" panose="020B0403020202020204" pitchFamily="34" charset="0"/>
              <a:cs typeface="Helvetica Light" panose="020B0403020202020204" pitchFamily="34" charset="0"/>
              <a:sym typeface="Helvetica Light" panose="020B0403020202020204" pitchFamily="34" charset="0"/>
            </a:endParaRPr>
          </a:p>
        </p:txBody>
      </p:sp>
      <p:grpSp>
        <p:nvGrpSpPr>
          <p:cNvPr id="68" name="Group 122">
            <a:extLst>
              <a:ext uri="{FF2B5EF4-FFF2-40B4-BE49-F238E27FC236}">
                <a16:creationId xmlns:a16="http://schemas.microsoft.com/office/drawing/2014/main" id="{E24CBD63-136D-AE4D-80E0-9ED5BBEDAADF}"/>
              </a:ext>
            </a:extLst>
          </p:cNvPr>
          <p:cNvGrpSpPr>
            <a:grpSpLocks/>
          </p:cNvGrpSpPr>
          <p:nvPr/>
        </p:nvGrpSpPr>
        <p:grpSpPr bwMode="auto">
          <a:xfrm>
            <a:off x="736747" y="1862592"/>
            <a:ext cx="557924" cy="557951"/>
            <a:chOff x="734295" y="3095769"/>
            <a:chExt cx="2641732" cy="2641732"/>
          </a:xfrm>
        </p:grpSpPr>
        <p:sp>
          <p:nvSpPr>
            <p:cNvPr id="69" name="Oval 143">
              <a:extLst>
                <a:ext uri="{FF2B5EF4-FFF2-40B4-BE49-F238E27FC236}">
                  <a16:creationId xmlns:a16="http://schemas.microsoft.com/office/drawing/2014/main" id="{C5F74395-F896-2142-B96C-E2CCF8348D53}"/>
                </a:ext>
              </a:extLst>
            </p:cNvPr>
            <p:cNvSpPr>
              <a:spLocks/>
            </p:cNvSpPr>
            <p:nvPr/>
          </p:nvSpPr>
          <p:spPr bwMode="auto">
            <a:xfrm rot="16200000">
              <a:off x="734295" y="3095769"/>
              <a:ext cx="2641732" cy="2641732"/>
            </a:xfrm>
            <a:prstGeom prst="ellipse">
              <a:avLst/>
            </a:prstGeom>
            <a:solidFill>
              <a:schemeClr val="accent5"/>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tLang="it-IT" sz="2800" b="1">
                <a:solidFill>
                  <a:schemeClr val="bg2"/>
                </a:solidFill>
                <a:latin typeface="IBM Plex Sans" panose="020B0503050203000203" pitchFamily="34" charset="77"/>
                <a:ea typeface="Helvetica Light" panose="020B0403020202020204" pitchFamily="34" charset="0"/>
                <a:cs typeface="Helvetica Light" panose="020B0403020202020204" pitchFamily="34" charset="0"/>
                <a:sym typeface="Helvetica Light" panose="020B0403020202020204" pitchFamily="34" charset="0"/>
              </a:endParaRPr>
            </a:p>
          </p:txBody>
        </p:sp>
        <p:sp>
          <p:nvSpPr>
            <p:cNvPr id="70" name="AutoShape 9">
              <a:extLst>
                <a:ext uri="{FF2B5EF4-FFF2-40B4-BE49-F238E27FC236}">
                  <a16:creationId xmlns:a16="http://schemas.microsoft.com/office/drawing/2014/main" id="{C36951DE-557A-FA47-B391-FD7D01668464}"/>
                </a:ext>
              </a:extLst>
            </p:cNvPr>
            <p:cNvSpPr>
              <a:spLocks/>
            </p:cNvSpPr>
            <p:nvPr/>
          </p:nvSpPr>
          <p:spPr bwMode="auto">
            <a:xfrm>
              <a:off x="734816" y="3095874"/>
              <a:ext cx="2640599" cy="1335370"/>
            </a:xfrm>
            <a:custGeom>
              <a:avLst/>
              <a:gdLst>
                <a:gd name="T0" fmla="+- 0 10800 30"/>
                <a:gd name="T1" fmla="*/ T0 w 21540"/>
                <a:gd name="T2" fmla="*/ 10800 h 21600"/>
                <a:gd name="T3" fmla="+- 0 10800 30"/>
                <a:gd name="T4" fmla="*/ T3 w 21540"/>
                <a:gd name="T5" fmla="*/ 10800 h 21600"/>
                <a:gd name="T6" fmla="+- 0 10800 30"/>
                <a:gd name="T7" fmla="*/ T6 w 21540"/>
                <a:gd name="T8" fmla="*/ 10800 h 21600"/>
                <a:gd name="T9" fmla="+- 0 10800 30"/>
                <a:gd name="T10" fmla="*/ T9 w 21540"/>
                <a:gd name="T11" fmla="*/ 10800 h 21600"/>
              </a:gdLst>
              <a:ahLst/>
              <a:cxnLst>
                <a:cxn ang="0">
                  <a:pos x="T1" y="T2"/>
                </a:cxn>
                <a:cxn ang="0">
                  <a:pos x="T4" y="T5"/>
                </a:cxn>
                <a:cxn ang="0">
                  <a:pos x="T7" y="T8"/>
                </a:cxn>
                <a:cxn ang="0">
                  <a:pos x="T10" y="T11"/>
                </a:cxn>
              </a:cxnLst>
              <a:rect l="0" t="0" r="r" b="b"/>
              <a:pathLst>
                <a:path w="21540" h="21600">
                  <a:moveTo>
                    <a:pt x="10770" y="0"/>
                  </a:moveTo>
                  <a:cubicBezTo>
                    <a:pt x="8012" y="0"/>
                    <a:pt x="5256" y="2083"/>
                    <a:pt x="3152" y="6255"/>
                  </a:cubicBezTo>
                  <a:cubicBezTo>
                    <a:pt x="1018" y="10486"/>
                    <a:pt x="-30" y="16054"/>
                    <a:pt x="0" y="21600"/>
                  </a:cubicBezTo>
                  <a:lnTo>
                    <a:pt x="21540" y="21600"/>
                  </a:lnTo>
                  <a:cubicBezTo>
                    <a:pt x="21570" y="16054"/>
                    <a:pt x="20522" y="10486"/>
                    <a:pt x="18388" y="6255"/>
                  </a:cubicBezTo>
                  <a:cubicBezTo>
                    <a:pt x="16284" y="2083"/>
                    <a:pt x="13528" y="0"/>
                    <a:pt x="10770" y="0"/>
                  </a:cubicBezTo>
                  <a:close/>
                </a:path>
              </a:pathLst>
            </a:custGeom>
            <a:solidFill>
              <a:schemeClr val="accent4"/>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tLang="it-IT" sz="2800" b="1">
                <a:solidFill>
                  <a:schemeClr val="bg2"/>
                </a:solidFill>
                <a:latin typeface="IBM Plex Sans" panose="020B0503050203000203" pitchFamily="34" charset="77"/>
                <a:ea typeface="Helvetica Light" panose="020B0403020202020204" pitchFamily="34" charset="0"/>
                <a:cs typeface="Helvetica Light" panose="020B0403020202020204" pitchFamily="34" charset="0"/>
                <a:sym typeface="Helvetica Light" panose="020B0403020202020204" pitchFamily="34" charset="0"/>
              </a:endParaRPr>
            </a:p>
          </p:txBody>
        </p:sp>
      </p:grpSp>
      <p:sp>
        <p:nvSpPr>
          <p:cNvPr id="71" name="Title 1">
            <a:extLst>
              <a:ext uri="{FF2B5EF4-FFF2-40B4-BE49-F238E27FC236}">
                <a16:creationId xmlns:a16="http://schemas.microsoft.com/office/drawing/2014/main" id="{6A94EA9A-BBBB-8A40-BCCA-513AD2865385}"/>
              </a:ext>
            </a:extLst>
          </p:cNvPr>
          <p:cNvSpPr txBox="1">
            <a:spLocks/>
          </p:cNvSpPr>
          <p:nvPr/>
        </p:nvSpPr>
        <p:spPr>
          <a:xfrm>
            <a:off x="785622" y="1939174"/>
            <a:ext cx="466844" cy="406717"/>
          </a:xfrm>
          <a:prstGeom prst="rect">
            <a:avLst/>
          </a:prstGeom>
          <a:ln>
            <a:noFill/>
          </a:ln>
        </p:spPr>
        <p:txBody>
          <a:bodyPr vert="horz" lIns="91440" tIns="45720" rIns="91440" bIns="45720" rtlCol="0" anchor="ctr">
            <a:normAutofit/>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GB" sz="1400" b="1">
                <a:solidFill>
                  <a:schemeClr val="bg2"/>
                </a:solidFill>
                <a:latin typeface="IBM Plex Sans" panose="020B0503050203000203" pitchFamily="34" charset="77"/>
                <a:ea typeface="Helvetica Neue Light" panose="02000403000000020004" pitchFamily="2" charset="0"/>
              </a:rPr>
              <a:t>1</a:t>
            </a:r>
          </a:p>
        </p:txBody>
      </p:sp>
      <p:sp>
        <p:nvSpPr>
          <p:cNvPr id="72" name="Rettangolo 44">
            <a:extLst>
              <a:ext uri="{FF2B5EF4-FFF2-40B4-BE49-F238E27FC236}">
                <a16:creationId xmlns:a16="http://schemas.microsoft.com/office/drawing/2014/main" id="{F9A20928-6707-0148-AA6C-8CDAD552DFB5}"/>
              </a:ext>
            </a:extLst>
          </p:cNvPr>
          <p:cNvSpPr/>
          <p:nvPr/>
        </p:nvSpPr>
        <p:spPr>
          <a:xfrm>
            <a:off x="1524622" y="1987679"/>
            <a:ext cx="4117411" cy="307777"/>
          </a:xfrm>
          <a:prstGeom prst="rect">
            <a:avLst/>
          </a:prstGeom>
          <a:ln>
            <a:noFill/>
          </a:ln>
        </p:spPr>
        <p:txBody>
          <a:bodyPr wrap="square">
            <a:spAutoFit/>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400" dirty="0" err="1"/>
              <a:t>Chiamate</a:t>
            </a:r>
            <a:r>
              <a:rPr lang="en-GB" sz="1400" dirty="0">
                <a:latin typeface="IBM Plex Sans" panose="020B0503050203000203" pitchFamily="34" charset="77"/>
                <a:ea typeface="Helvetica Neue Light" panose="02000403000000020004" pitchFamily="2" charset="0"/>
                <a:cs typeface="Helvetica" charset="0"/>
              </a:rPr>
              <a:t> </a:t>
            </a:r>
            <a:r>
              <a:rPr lang="en-GB" sz="1400" dirty="0"/>
              <a:t>Api Rest</a:t>
            </a:r>
          </a:p>
        </p:txBody>
      </p:sp>
      <p:sp>
        <p:nvSpPr>
          <p:cNvPr id="73" name="AutoShape 3">
            <a:extLst>
              <a:ext uri="{FF2B5EF4-FFF2-40B4-BE49-F238E27FC236}">
                <a16:creationId xmlns:a16="http://schemas.microsoft.com/office/drawing/2014/main" id="{63265A50-E04C-FC4D-A535-5954E3AF481D}"/>
              </a:ext>
            </a:extLst>
          </p:cNvPr>
          <p:cNvSpPr>
            <a:spLocks/>
          </p:cNvSpPr>
          <p:nvPr/>
        </p:nvSpPr>
        <p:spPr bwMode="auto">
          <a:xfrm>
            <a:off x="617732" y="3838667"/>
            <a:ext cx="793281" cy="793371"/>
          </a:xfrm>
          <a:custGeom>
            <a:avLst/>
            <a:gdLst>
              <a:gd name="T0" fmla="+- 0 10800 961"/>
              <a:gd name="T1" fmla="*/ T0 w 19679"/>
              <a:gd name="T2" fmla="*/ 10297 h 20595"/>
              <a:gd name="T3" fmla="+- 0 10800 961"/>
              <a:gd name="T4" fmla="*/ T3 w 19679"/>
              <a:gd name="T5" fmla="*/ 10297 h 20595"/>
              <a:gd name="T6" fmla="+- 0 10800 961"/>
              <a:gd name="T7" fmla="*/ T6 w 19679"/>
              <a:gd name="T8" fmla="*/ 10297 h 20595"/>
              <a:gd name="T9" fmla="+- 0 10800 961"/>
              <a:gd name="T10" fmla="*/ T9 w 19679"/>
              <a:gd name="T11" fmla="*/ 10297 h 20595"/>
            </a:gdLst>
            <a:ahLst/>
            <a:cxnLst>
              <a:cxn ang="0">
                <a:pos x="T1" y="T2"/>
              </a:cxn>
              <a:cxn ang="0">
                <a:pos x="T4" y="T5"/>
              </a:cxn>
              <a:cxn ang="0">
                <a:pos x="T7" y="T8"/>
              </a:cxn>
              <a:cxn ang="0">
                <a:pos x="T10" y="T11"/>
              </a:cxn>
            </a:cxnLst>
            <a:rect l="0" t="0" r="r" b="b"/>
            <a:pathLst>
              <a:path w="19679" h="20595">
                <a:moveTo>
                  <a:pt x="9839" y="0"/>
                </a:moveTo>
                <a:cubicBezTo>
                  <a:pt x="7321" y="0"/>
                  <a:pt x="4803" y="1005"/>
                  <a:pt x="2882" y="3015"/>
                </a:cubicBezTo>
                <a:cubicBezTo>
                  <a:pt x="-961" y="7037"/>
                  <a:pt x="-961" y="13557"/>
                  <a:pt x="2882" y="17579"/>
                </a:cubicBezTo>
                <a:cubicBezTo>
                  <a:pt x="6725" y="21600"/>
                  <a:pt x="12953" y="21600"/>
                  <a:pt x="16796" y="17579"/>
                </a:cubicBezTo>
                <a:cubicBezTo>
                  <a:pt x="20639" y="13557"/>
                  <a:pt x="20639" y="7037"/>
                  <a:pt x="16796" y="3015"/>
                </a:cubicBezTo>
                <a:cubicBezTo>
                  <a:pt x="14875" y="1005"/>
                  <a:pt x="12357" y="0"/>
                  <a:pt x="9839" y="0"/>
                </a:cubicBezTo>
                <a:close/>
                <a:moveTo>
                  <a:pt x="9839" y="1267"/>
                </a:moveTo>
                <a:cubicBezTo>
                  <a:pt x="12047" y="1267"/>
                  <a:pt x="14256" y="2147"/>
                  <a:pt x="15941" y="3911"/>
                </a:cubicBezTo>
                <a:cubicBezTo>
                  <a:pt x="19310" y="7437"/>
                  <a:pt x="19310" y="13157"/>
                  <a:pt x="15941" y="16683"/>
                </a:cubicBezTo>
                <a:cubicBezTo>
                  <a:pt x="12571" y="20210"/>
                  <a:pt x="7107" y="20210"/>
                  <a:pt x="3737" y="16683"/>
                </a:cubicBezTo>
                <a:cubicBezTo>
                  <a:pt x="368" y="13157"/>
                  <a:pt x="368" y="7437"/>
                  <a:pt x="3737" y="3911"/>
                </a:cubicBezTo>
                <a:cubicBezTo>
                  <a:pt x="5422" y="2147"/>
                  <a:pt x="7631" y="1267"/>
                  <a:pt x="9839" y="1267"/>
                </a:cubicBezTo>
                <a:close/>
              </a:path>
            </a:pathLst>
          </a:custGeom>
          <a:solidFill>
            <a:schemeClr val="accent4"/>
          </a:solidFill>
          <a:ln>
            <a:noFill/>
          </a:ln>
          <a:effectLst/>
        </p:spPr>
        <p:txBody>
          <a:bodyPr lIns="50800" tIns="50800" rIns="50800" bIns="50800" anchor="ct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tLang="it-IT" sz="3200">
              <a:solidFill>
                <a:srgbClr val="FFFFFF"/>
              </a:solidFill>
              <a:latin typeface="IBM Plex Sans" panose="020B0503050203000203" pitchFamily="34" charset="77"/>
              <a:ea typeface="Helvetica Light" panose="020B0403020202020204" pitchFamily="34" charset="0"/>
              <a:cs typeface="Helvetica Light" panose="020B0403020202020204" pitchFamily="34" charset="0"/>
              <a:sym typeface="Helvetica Light" panose="020B0403020202020204" pitchFamily="34" charset="0"/>
            </a:endParaRPr>
          </a:p>
        </p:txBody>
      </p:sp>
      <p:sp>
        <p:nvSpPr>
          <p:cNvPr id="74" name="Rectangle 120">
            <a:extLst>
              <a:ext uri="{FF2B5EF4-FFF2-40B4-BE49-F238E27FC236}">
                <a16:creationId xmlns:a16="http://schemas.microsoft.com/office/drawing/2014/main" id="{17072E2B-4CC5-4B41-9280-B48CFD09D14C}"/>
              </a:ext>
            </a:extLst>
          </p:cNvPr>
          <p:cNvSpPr>
            <a:spLocks/>
          </p:cNvSpPr>
          <p:nvPr/>
        </p:nvSpPr>
        <p:spPr bwMode="auto">
          <a:xfrm>
            <a:off x="1015702" y="3844012"/>
            <a:ext cx="4626331" cy="802420"/>
          </a:xfrm>
          <a:prstGeom prst="rect">
            <a:avLst/>
          </a:prstGeom>
          <a:solidFill>
            <a:srgbClr val="ECEDF3"/>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tLang="it-IT" sz="3200">
              <a:solidFill>
                <a:srgbClr val="FFFFFF"/>
              </a:solidFill>
              <a:latin typeface="IBM Plex Sans" panose="020B0503050203000203" pitchFamily="34" charset="77"/>
              <a:ea typeface="Helvetica Light" panose="020B0403020202020204" pitchFamily="34" charset="0"/>
              <a:cs typeface="Helvetica Light" panose="020B0403020202020204" pitchFamily="34" charset="0"/>
              <a:sym typeface="Helvetica Light" panose="020B0403020202020204" pitchFamily="34" charset="0"/>
            </a:endParaRPr>
          </a:p>
        </p:txBody>
      </p:sp>
      <p:sp>
        <p:nvSpPr>
          <p:cNvPr id="75" name="Rectangle 121">
            <a:extLst>
              <a:ext uri="{FF2B5EF4-FFF2-40B4-BE49-F238E27FC236}">
                <a16:creationId xmlns:a16="http://schemas.microsoft.com/office/drawing/2014/main" id="{624AB908-3E83-484A-A59F-20DA29B2D40C}"/>
              </a:ext>
            </a:extLst>
          </p:cNvPr>
          <p:cNvSpPr>
            <a:spLocks/>
          </p:cNvSpPr>
          <p:nvPr/>
        </p:nvSpPr>
        <p:spPr bwMode="auto">
          <a:xfrm>
            <a:off x="5683642" y="3840496"/>
            <a:ext cx="74839" cy="793371"/>
          </a:xfrm>
          <a:prstGeom prst="rect">
            <a:avLst/>
          </a:prstGeom>
          <a:solidFill>
            <a:schemeClr val="accent5"/>
          </a:solidFill>
          <a:ln>
            <a:noFill/>
          </a:ln>
          <a:effectLst/>
        </p:spPr>
        <p:txBody>
          <a:bodyPr lIns="50800" tIns="50800" rIns="50800" bIns="50800" anchor="ct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tLang="it-IT" sz="3200">
              <a:solidFill>
                <a:srgbClr val="FFFFFF"/>
              </a:solidFill>
              <a:latin typeface="IBM Plex Sans" panose="020B0503050203000203" pitchFamily="34" charset="77"/>
              <a:ea typeface="Helvetica Light" panose="020B0403020202020204" pitchFamily="34" charset="0"/>
              <a:cs typeface="Helvetica Light" panose="020B0403020202020204" pitchFamily="34" charset="0"/>
              <a:sym typeface="Helvetica Light" panose="020B0403020202020204" pitchFamily="34" charset="0"/>
            </a:endParaRPr>
          </a:p>
        </p:txBody>
      </p:sp>
      <p:grpSp>
        <p:nvGrpSpPr>
          <p:cNvPr id="76" name="Group 122">
            <a:extLst>
              <a:ext uri="{FF2B5EF4-FFF2-40B4-BE49-F238E27FC236}">
                <a16:creationId xmlns:a16="http://schemas.microsoft.com/office/drawing/2014/main" id="{A87DF5AF-384E-3944-B027-269767908DED}"/>
              </a:ext>
            </a:extLst>
          </p:cNvPr>
          <p:cNvGrpSpPr>
            <a:grpSpLocks/>
          </p:cNvGrpSpPr>
          <p:nvPr/>
        </p:nvGrpSpPr>
        <p:grpSpPr bwMode="auto">
          <a:xfrm>
            <a:off x="735406" y="3956376"/>
            <a:ext cx="557924" cy="557951"/>
            <a:chOff x="734295" y="3095769"/>
            <a:chExt cx="2641732" cy="2641732"/>
          </a:xfrm>
        </p:grpSpPr>
        <p:sp>
          <p:nvSpPr>
            <p:cNvPr id="77" name="Oval 143">
              <a:extLst>
                <a:ext uri="{FF2B5EF4-FFF2-40B4-BE49-F238E27FC236}">
                  <a16:creationId xmlns:a16="http://schemas.microsoft.com/office/drawing/2014/main" id="{748EA537-5D80-6241-AF03-6A4C231E7E69}"/>
                </a:ext>
              </a:extLst>
            </p:cNvPr>
            <p:cNvSpPr>
              <a:spLocks/>
            </p:cNvSpPr>
            <p:nvPr/>
          </p:nvSpPr>
          <p:spPr bwMode="auto">
            <a:xfrm rot="16200000">
              <a:off x="734295" y="3095769"/>
              <a:ext cx="2641732" cy="2641732"/>
            </a:xfrm>
            <a:prstGeom prst="ellipse">
              <a:avLst/>
            </a:prstGeom>
            <a:solidFill>
              <a:schemeClr val="accent5"/>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tLang="it-IT" sz="2800" b="1">
                <a:solidFill>
                  <a:schemeClr val="bg2"/>
                </a:solidFill>
                <a:latin typeface="IBM Plex Sans" panose="020B0503050203000203" pitchFamily="34" charset="77"/>
                <a:ea typeface="Helvetica Light" panose="020B0403020202020204" pitchFamily="34" charset="0"/>
                <a:cs typeface="Helvetica Light" panose="020B0403020202020204" pitchFamily="34" charset="0"/>
                <a:sym typeface="Helvetica Light" panose="020B0403020202020204" pitchFamily="34" charset="0"/>
              </a:endParaRPr>
            </a:p>
          </p:txBody>
        </p:sp>
        <p:sp>
          <p:nvSpPr>
            <p:cNvPr id="78" name="AutoShape 9">
              <a:extLst>
                <a:ext uri="{FF2B5EF4-FFF2-40B4-BE49-F238E27FC236}">
                  <a16:creationId xmlns:a16="http://schemas.microsoft.com/office/drawing/2014/main" id="{A288C14E-4B62-DA4D-8467-73B6274346A2}"/>
                </a:ext>
              </a:extLst>
            </p:cNvPr>
            <p:cNvSpPr>
              <a:spLocks/>
            </p:cNvSpPr>
            <p:nvPr/>
          </p:nvSpPr>
          <p:spPr bwMode="auto">
            <a:xfrm>
              <a:off x="734816" y="3095874"/>
              <a:ext cx="2640599" cy="1335370"/>
            </a:xfrm>
            <a:custGeom>
              <a:avLst/>
              <a:gdLst>
                <a:gd name="T0" fmla="+- 0 10800 30"/>
                <a:gd name="T1" fmla="*/ T0 w 21540"/>
                <a:gd name="T2" fmla="*/ 10800 h 21600"/>
                <a:gd name="T3" fmla="+- 0 10800 30"/>
                <a:gd name="T4" fmla="*/ T3 w 21540"/>
                <a:gd name="T5" fmla="*/ 10800 h 21600"/>
                <a:gd name="T6" fmla="+- 0 10800 30"/>
                <a:gd name="T7" fmla="*/ T6 w 21540"/>
                <a:gd name="T8" fmla="*/ 10800 h 21600"/>
                <a:gd name="T9" fmla="+- 0 10800 30"/>
                <a:gd name="T10" fmla="*/ T9 w 21540"/>
                <a:gd name="T11" fmla="*/ 10800 h 21600"/>
              </a:gdLst>
              <a:ahLst/>
              <a:cxnLst>
                <a:cxn ang="0">
                  <a:pos x="T1" y="T2"/>
                </a:cxn>
                <a:cxn ang="0">
                  <a:pos x="T4" y="T5"/>
                </a:cxn>
                <a:cxn ang="0">
                  <a:pos x="T7" y="T8"/>
                </a:cxn>
                <a:cxn ang="0">
                  <a:pos x="T10" y="T11"/>
                </a:cxn>
              </a:cxnLst>
              <a:rect l="0" t="0" r="r" b="b"/>
              <a:pathLst>
                <a:path w="21540" h="21600">
                  <a:moveTo>
                    <a:pt x="10770" y="0"/>
                  </a:moveTo>
                  <a:cubicBezTo>
                    <a:pt x="8012" y="0"/>
                    <a:pt x="5256" y="2083"/>
                    <a:pt x="3152" y="6255"/>
                  </a:cubicBezTo>
                  <a:cubicBezTo>
                    <a:pt x="1018" y="10486"/>
                    <a:pt x="-30" y="16054"/>
                    <a:pt x="0" y="21600"/>
                  </a:cubicBezTo>
                  <a:lnTo>
                    <a:pt x="21540" y="21600"/>
                  </a:lnTo>
                  <a:cubicBezTo>
                    <a:pt x="21570" y="16054"/>
                    <a:pt x="20522" y="10486"/>
                    <a:pt x="18388" y="6255"/>
                  </a:cubicBezTo>
                  <a:cubicBezTo>
                    <a:pt x="16284" y="2083"/>
                    <a:pt x="13528" y="0"/>
                    <a:pt x="10770" y="0"/>
                  </a:cubicBezTo>
                  <a:close/>
                </a:path>
              </a:pathLst>
            </a:custGeom>
            <a:solidFill>
              <a:schemeClr val="accent4"/>
            </a:solidFill>
            <a:ln>
              <a:noFill/>
            </a:ln>
            <a:effectLst/>
            <a:extLs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0800" tIns="50800" rIns="50800" bIns="50800" anchor="ct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ltLang="it-IT" sz="2800" b="1">
                <a:solidFill>
                  <a:schemeClr val="bg2"/>
                </a:solidFill>
                <a:latin typeface="IBM Plex Sans" panose="020B0503050203000203" pitchFamily="34" charset="77"/>
                <a:ea typeface="Helvetica Light" panose="020B0403020202020204" pitchFamily="34" charset="0"/>
                <a:cs typeface="Helvetica Light" panose="020B0403020202020204" pitchFamily="34" charset="0"/>
                <a:sym typeface="Helvetica Light" panose="020B0403020202020204" pitchFamily="34" charset="0"/>
              </a:endParaRPr>
            </a:p>
          </p:txBody>
        </p:sp>
      </p:grpSp>
      <p:sp>
        <p:nvSpPr>
          <p:cNvPr id="79" name="Title 1">
            <a:extLst>
              <a:ext uri="{FF2B5EF4-FFF2-40B4-BE49-F238E27FC236}">
                <a16:creationId xmlns:a16="http://schemas.microsoft.com/office/drawing/2014/main" id="{3A370A4A-9A08-5543-9DFC-E524059C1045}"/>
              </a:ext>
            </a:extLst>
          </p:cNvPr>
          <p:cNvSpPr txBox="1">
            <a:spLocks/>
          </p:cNvSpPr>
          <p:nvPr/>
        </p:nvSpPr>
        <p:spPr>
          <a:xfrm>
            <a:off x="784281" y="4032958"/>
            <a:ext cx="466844" cy="406717"/>
          </a:xfrm>
          <a:prstGeom prst="rect">
            <a:avLst/>
          </a:prstGeom>
          <a:ln>
            <a:noFill/>
          </a:ln>
        </p:spPr>
        <p:txBody>
          <a:bodyPr vert="horz" lIns="91440" tIns="45720" rIns="91440" bIns="45720" rtlCol="0" anchor="ctr">
            <a:normAutofit/>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GB" sz="1400" b="1">
                <a:solidFill>
                  <a:schemeClr val="bg2"/>
                </a:solidFill>
                <a:latin typeface="IBM Plex Sans" panose="020B0503050203000203" pitchFamily="34" charset="77"/>
                <a:ea typeface="Helvetica Neue Light" panose="02000403000000020004" pitchFamily="2" charset="0"/>
              </a:rPr>
              <a:t>3</a:t>
            </a:r>
          </a:p>
        </p:txBody>
      </p:sp>
      <p:sp>
        <p:nvSpPr>
          <p:cNvPr id="80" name="Rettangolo 44">
            <a:extLst>
              <a:ext uri="{FF2B5EF4-FFF2-40B4-BE49-F238E27FC236}">
                <a16:creationId xmlns:a16="http://schemas.microsoft.com/office/drawing/2014/main" id="{593688EC-924A-BC45-A40D-4437536A7CA4}"/>
              </a:ext>
            </a:extLst>
          </p:cNvPr>
          <p:cNvSpPr/>
          <p:nvPr/>
        </p:nvSpPr>
        <p:spPr>
          <a:xfrm>
            <a:off x="1523281" y="4081463"/>
            <a:ext cx="4117411" cy="307777"/>
          </a:xfrm>
          <a:prstGeom prst="rect">
            <a:avLst/>
          </a:prstGeom>
          <a:ln>
            <a:noFill/>
          </a:ln>
        </p:spPr>
        <p:txBody>
          <a:bodyPr wrap="square">
            <a:spAutoFit/>
          </a:bodyPr>
          <a:ls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400" dirty="0"/>
              <a:t>React</a:t>
            </a:r>
            <a:r>
              <a:rPr lang="en-GB" sz="1400" dirty="0">
                <a:latin typeface="IBM Plex Sans" panose="020B0503050203000203" pitchFamily="34" charset="77"/>
                <a:ea typeface="Helvetica Neue Light" panose="02000403000000020004" pitchFamily="2" charset="0"/>
                <a:cs typeface="Helvetica" charset="0"/>
              </a:rPr>
              <a:t> </a:t>
            </a:r>
            <a:r>
              <a:rPr lang="en-GB" sz="1400" dirty="0" err="1"/>
              <a:t>nel</a:t>
            </a:r>
            <a:r>
              <a:rPr lang="en-GB" sz="1400" dirty="0"/>
              <a:t> </a:t>
            </a:r>
            <a:r>
              <a:rPr lang="en-GB" sz="1400" dirty="0" err="1"/>
              <a:t>mondo</a:t>
            </a:r>
            <a:r>
              <a:rPr lang="en-GB" sz="1400" dirty="0"/>
              <a:t> mobile</a:t>
            </a:r>
          </a:p>
        </p:txBody>
      </p:sp>
    </p:spTree>
    <p:extLst>
      <p:ext uri="{BB962C8B-B14F-4D97-AF65-F5344CB8AC3E}">
        <p14:creationId xmlns:p14="http://schemas.microsoft.com/office/powerpoint/2010/main" val="225393910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2D39BF-6E80-4F17-94FB-E5152C64BEAF}"/>
              </a:ext>
            </a:extLst>
          </p:cNvPr>
          <p:cNvSpPr>
            <a:spLocks noGrp="1"/>
          </p:cNvSpPr>
          <p:nvPr>
            <p:ph type="title"/>
          </p:nvPr>
        </p:nvSpPr>
        <p:spPr>
          <a:xfrm>
            <a:off x="219238" y="512857"/>
            <a:ext cx="10369513" cy="885253"/>
          </a:xfrm>
        </p:spPr>
        <p:txBody>
          <a:bodyPr vert="horz" lIns="91440" tIns="45720" rIns="91440" bIns="45720" rtlCol="0" anchor="ctr">
            <a:normAutofit/>
          </a:bodyPr>
          <a:lstStyle/>
          <a:p>
            <a:r>
              <a:rPr lang="it-IT" dirty="0">
                <a:solidFill>
                  <a:schemeClr val="accent2"/>
                </a:solidFill>
              </a:rPr>
              <a:t>C</a:t>
            </a:r>
            <a:r>
              <a:rPr lang="en-US" dirty="0" err="1">
                <a:solidFill>
                  <a:schemeClr val="accent2"/>
                </a:solidFill>
              </a:rPr>
              <a:t>ome</a:t>
            </a:r>
            <a:r>
              <a:rPr lang="en-US" dirty="0">
                <a:solidFill>
                  <a:schemeClr val="accent2"/>
                </a:solidFill>
              </a:rPr>
              <a:t> </a:t>
            </a:r>
            <a:r>
              <a:rPr lang="en-US" dirty="0" err="1">
                <a:solidFill>
                  <a:schemeClr val="accent2"/>
                </a:solidFill>
              </a:rPr>
              <a:t>interroghiamo</a:t>
            </a:r>
            <a:r>
              <a:rPr lang="en-US" dirty="0">
                <a:solidFill>
                  <a:schemeClr val="accent2"/>
                </a:solidFill>
              </a:rPr>
              <a:t> il back-end?</a:t>
            </a:r>
          </a:p>
        </p:txBody>
      </p:sp>
      <p:sp>
        <p:nvSpPr>
          <p:cNvPr id="6" name="Text Placeholder 5">
            <a:extLst>
              <a:ext uri="{FF2B5EF4-FFF2-40B4-BE49-F238E27FC236}">
                <a16:creationId xmlns:a16="http://schemas.microsoft.com/office/drawing/2014/main" id="{CBDE5A32-B21D-4E38-ACC3-CB7887988876}"/>
              </a:ext>
            </a:extLst>
          </p:cNvPr>
          <p:cNvSpPr>
            <a:spLocks noGrp="1"/>
          </p:cNvSpPr>
          <p:nvPr>
            <p:ph type="body" sz="quarter" idx="13"/>
          </p:nvPr>
        </p:nvSpPr>
        <p:spPr>
          <a:xfrm>
            <a:off x="228600" y="342263"/>
            <a:ext cx="4956048" cy="300037"/>
          </a:xfrm>
        </p:spPr>
        <p:txBody>
          <a:bodyPr vert="horz" lIns="91440" tIns="45720" rIns="91440" bIns="45720" rtlCol="0" anchor="t">
            <a:noAutofit/>
          </a:bodyPr>
          <a:lstStyle/>
          <a:p>
            <a:r>
              <a:rPr lang="en-US"/>
              <a:t>Day 2 – API Rest</a:t>
            </a:r>
          </a:p>
        </p:txBody>
      </p:sp>
      <p:sp>
        <p:nvSpPr>
          <p:cNvPr id="10" name="Footer Placeholder 2">
            <a:extLst>
              <a:ext uri="{FF2B5EF4-FFF2-40B4-BE49-F238E27FC236}">
                <a16:creationId xmlns:a16="http://schemas.microsoft.com/office/drawing/2014/main" id="{7F0B546C-5020-D455-AB6B-4F979E6DFE90}"/>
              </a:ext>
            </a:extLst>
          </p:cNvPr>
          <p:cNvSpPr txBox="1">
            <a:spLocks/>
          </p:cNvSpPr>
          <p:nvPr/>
        </p:nvSpPr>
        <p:spPr>
          <a:xfrm>
            <a:off x="0" y="6492875"/>
            <a:ext cx="5867400" cy="365125"/>
          </a:xfrm>
          <a:prstGeom prst="rect">
            <a:avLst/>
          </a:prstGeom>
        </p:spPr>
        <p:txBody>
          <a:bodyPr vert="horz" lIns="91440" tIns="45720" rIns="91440" bIns="45720" rtlCol="0" anchor="ctr"/>
          <a:lstStyle>
            <a:defPPr>
              <a:defRPr lang="it-IT"/>
            </a:defPPr>
            <a:lvl1pPr marL="0" algn="l" defTabSz="914400" rtl="0" eaLnBrk="1" latinLnBrk="0" hangingPunct="1">
              <a:defRPr sz="10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IBM CIC </a:t>
            </a:r>
            <a:r>
              <a:rPr lang="en-150"/>
              <a:t>Web Tier Module </a:t>
            </a:r>
            <a:r>
              <a:rPr lang="en-US"/>
              <a:t>/ © 20</a:t>
            </a:r>
            <a:r>
              <a:rPr lang="it-IT"/>
              <a:t>23</a:t>
            </a:r>
            <a:r>
              <a:rPr lang="en-US"/>
              <a:t> IBM Client Innovation Center</a:t>
            </a:r>
            <a:endParaRPr lang="it-IT"/>
          </a:p>
        </p:txBody>
      </p:sp>
      <p:sp>
        <p:nvSpPr>
          <p:cNvPr id="3" name="TextBox 2">
            <a:extLst>
              <a:ext uri="{FF2B5EF4-FFF2-40B4-BE49-F238E27FC236}">
                <a16:creationId xmlns:a16="http://schemas.microsoft.com/office/drawing/2014/main" id="{00341084-D842-74A3-B2A7-B012ACCA154A}"/>
              </a:ext>
            </a:extLst>
          </p:cNvPr>
          <p:cNvSpPr txBox="1"/>
          <p:nvPr/>
        </p:nvSpPr>
        <p:spPr>
          <a:xfrm>
            <a:off x="254313" y="1952325"/>
            <a:ext cx="11226174" cy="2953349"/>
          </a:xfrm>
          <a:prstGeom prst="rect">
            <a:avLst/>
          </a:prstGeom>
        </p:spPr>
        <p:txBody>
          <a:bodyPr vert="horz" lIns="91440" tIns="45720" rIns="91440" bIns="45720" rtlCol="0" anchor="t">
            <a:noAutofit/>
          </a:bodyPr>
          <a:lstStyle>
            <a:lvl1pPr indent="0">
              <a:lnSpc>
                <a:spcPct val="90000"/>
              </a:lnSpc>
              <a:spcBef>
                <a:spcPts val="1000"/>
              </a:spcBef>
              <a:buFont typeface="Arial" panose="020B0604020202020204" pitchFamily="34" charset="0"/>
              <a:buNone/>
              <a:defRPr>
                <a:solidFill>
                  <a:srgbClr val="000000"/>
                </a:solidFill>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it-IT" dirty="0"/>
              <a:t>Un'API REST ti consente di eseguire l'invio e il recupero di dati da un datastore.</a:t>
            </a:r>
          </a:p>
          <a:p>
            <a:r>
              <a:rPr lang="it-IT" dirty="0"/>
              <a:t>Esistono diversi tipi di API REST: </a:t>
            </a:r>
          </a:p>
          <a:p>
            <a:endParaRPr lang="it-IT" dirty="0"/>
          </a:p>
          <a:p>
            <a:r>
              <a:rPr lang="it-IT" b="1" dirty="0"/>
              <a:t>GET</a:t>
            </a:r>
            <a:r>
              <a:rPr lang="it-IT" dirty="0"/>
              <a:t> — Ottieni dati dall'API. Ad esempio, ottieni un utente Twitter in base al suo nome utente.</a:t>
            </a:r>
          </a:p>
          <a:p>
            <a:r>
              <a:rPr lang="it-IT" b="1" dirty="0"/>
              <a:t>POST</a:t>
            </a:r>
            <a:r>
              <a:rPr lang="it-IT" dirty="0"/>
              <a:t> — Invia i dati all'API. Ad esempio, crea un nuovo record utente con nome, età e indirizzo e-mail.</a:t>
            </a:r>
          </a:p>
          <a:p>
            <a:r>
              <a:rPr lang="it-IT" b="1" dirty="0"/>
              <a:t>PUT</a:t>
            </a:r>
            <a:r>
              <a:rPr lang="it-IT" dirty="0"/>
              <a:t> —Aggiorna un record esistente con nuovi dati. Ad esempio, aggiorna l'indirizzo email di un utente.</a:t>
            </a:r>
          </a:p>
          <a:p>
            <a:r>
              <a:rPr lang="it-IT" b="1" dirty="0"/>
              <a:t>DELETE</a:t>
            </a:r>
            <a:r>
              <a:rPr lang="it-IT" dirty="0"/>
              <a:t> — Rimuovere un record. Ad esempio, eliminare un utente dal database.</a:t>
            </a:r>
          </a:p>
          <a:p>
            <a:endParaRPr lang="en-US" dirty="0"/>
          </a:p>
        </p:txBody>
      </p:sp>
    </p:spTree>
    <p:extLst>
      <p:ext uri="{BB962C8B-B14F-4D97-AF65-F5344CB8AC3E}">
        <p14:creationId xmlns:p14="http://schemas.microsoft.com/office/powerpoint/2010/main" val="51145651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2D39BF-6E80-4F17-94FB-E5152C64BEAF}"/>
              </a:ext>
            </a:extLst>
          </p:cNvPr>
          <p:cNvSpPr>
            <a:spLocks noGrp="1"/>
          </p:cNvSpPr>
          <p:nvPr>
            <p:ph type="title"/>
          </p:nvPr>
        </p:nvSpPr>
        <p:spPr>
          <a:xfrm>
            <a:off x="219238" y="512857"/>
            <a:ext cx="10369513" cy="885253"/>
          </a:xfrm>
        </p:spPr>
        <p:txBody>
          <a:bodyPr vert="horz" lIns="91440" tIns="45720" rIns="91440" bIns="45720" rtlCol="0" anchor="ctr">
            <a:normAutofit/>
          </a:bodyPr>
          <a:lstStyle/>
          <a:p>
            <a:r>
              <a:rPr lang="it-IT" dirty="0">
                <a:solidFill>
                  <a:schemeClr val="accent2"/>
                </a:solidFill>
              </a:rPr>
              <a:t>Fetch</a:t>
            </a:r>
            <a:endParaRPr lang="en-US" dirty="0">
              <a:solidFill>
                <a:schemeClr val="accent2"/>
              </a:solidFill>
            </a:endParaRPr>
          </a:p>
        </p:txBody>
      </p:sp>
      <p:sp>
        <p:nvSpPr>
          <p:cNvPr id="6" name="Text Placeholder 5">
            <a:extLst>
              <a:ext uri="{FF2B5EF4-FFF2-40B4-BE49-F238E27FC236}">
                <a16:creationId xmlns:a16="http://schemas.microsoft.com/office/drawing/2014/main" id="{CBDE5A32-B21D-4E38-ACC3-CB7887988876}"/>
              </a:ext>
            </a:extLst>
          </p:cNvPr>
          <p:cNvSpPr>
            <a:spLocks noGrp="1"/>
          </p:cNvSpPr>
          <p:nvPr>
            <p:ph type="body" sz="quarter" idx="13"/>
          </p:nvPr>
        </p:nvSpPr>
        <p:spPr>
          <a:xfrm>
            <a:off x="228600" y="342263"/>
            <a:ext cx="4956048" cy="300037"/>
          </a:xfrm>
        </p:spPr>
        <p:txBody>
          <a:bodyPr vert="horz" lIns="91440" tIns="45720" rIns="91440" bIns="45720" rtlCol="0" anchor="t">
            <a:noAutofit/>
          </a:bodyPr>
          <a:lstStyle/>
          <a:p>
            <a:r>
              <a:rPr lang="en-US"/>
              <a:t>Day 2 – API Rest</a:t>
            </a:r>
          </a:p>
        </p:txBody>
      </p:sp>
      <p:sp>
        <p:nvSpPr>
          <p:cNvPr id="10" name="Footer Placeholder 2">
            <a:extLst>
              <a:ext uri="{FF2B5EF4-FFF2-40B4-BE49-F238E27FC236}">
                <a16:creationId xmlns:a16="http://schemas.microsoft.com/office/drawing/2014/main" id="{7F0B546C-5020-D455-AB6B-4F979E6DFE90}"/>
              </a:ext>
            </a:extLst>
          </p:cNvPr>
          <p:cNvSpPr txBox="1">
            <a:spLocks/>
          </p:cNvSpPr>
          <p:nvPr/>
        </p:nvSpPr>
        <p:spPr>
          <a:xfrm>
            <a:off x="0" y="6492875"/>
            <a:ext cx="5867400" cy="365125"/>
          </a:xfrm>
          <a:prstGeom prst="rect">
            <a:avLst/>
          </a:prstGeom>
        </p:spPr>
        <p:txBody>
          <a:bodyPr vert="horz" lIns="91440" tIns="45720" rIns="91440" bIns="45720" rtlCol="0" anchor="ctr"/>
          <a:lstStyle>
            <a:defPPr>
              <a:defRPr lang="it-IT"/>
            </a:defPPr>
            <a:lvl1pPr marL="0" algn="l" defTabSz="914400" rtl="0" eaLnBrk="1" latinLnBrk="0" hangingPunct="1">
              <a:defRPr sz="10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IBM CIC </a:t>
            </a:r>
            <a:r>
              <a:rPr lang="en-150"/>
              <a:t>Web Tier Module </a:t>
            </a:r>
            <a:r>
              <a:rPr lang="en-US"/>
              <a:t>/ © 20</a:t>
            </a:r>
            <a:r>
              <a:rPr lang="it-IT"/>
              <a:t>23</a:t>
            </a:r>
            <a:r>
              <a:rPr lang="en-US"/>
              <a:t> IBM Client Innovation Center</a:t>
            </a:r>
            <a:endParaRPr lang="it-IT"/>
          </a:p>
        </p:txBody>
      </p:sp>
      <p:sp>
        <p:nvSpPr>
          <p:cNvPr id="3" name="TextBox 2">
            <a:extLst>
              <a:ext uri="{FF2B5EF4-FFF2-40B4-BE49-F238E27FC236}">
                <a16:creationId xmlns:a16="http://schemas.microsoft.com/office/drawing/2014/main" id="{00341084-D842-74A3-B2A7-B012ACCA154A}"/>
              </a:ext>
            </a:extLst>
          </p:cNvPr>
          <p:cNvSpPr txBox="1"/>
          <p:nvPr/>
        </p:nvSpPr>
        <p:spPr>
          <a:xfrm>
            <a:off x="249148" y="1572768"/>
            <a:ext cx="11226174" cy="2242129"/>
          </a:xfrm>
          <a:prstGeom prst="rect">
            <a:avLst/>
          </a:prstGeom>
        </p:spPr>
        <p:txBody>
          <a:bodyPr vert="horz" lIns="91440" tIns="45720" rIns="91440" bIns="45720" rtlCol="0" anchor="t">
            <a:noAutofit/>
          </a:bodyPr>
          <a:lstStyle>
            <a:lvl1pPr indent="0">
              <a:lnSpc>
                <a:spcPct val="100000"/>
              </a:lnSpc>
              <a:spcBef>
                <a:spcPts val="1000"/>
              </a:spcBef>
              <a:buFont typeface="Arial" panose="020B0604020202020204" pitchFamily="34" charset="0"/>
              <a:buNone/>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altLang="en-US" b="1" dirty="0"/>
              <a:t>fetch</a:t>
            </a:r>
            <a:r>
              <a:rPr lang="en-US" altLang="en-US" dirty="0"/>
              <a:t> è </a:t>
            </a:r>
            <a:r>
              <a:rPr lang="en-US" altLang="en-US" dirty="0" err="1"/>
              <a:t>una</a:t>
            </a:r>
            <a:r>
              <a:rPr lang="en-US" altLang="en-US" dirty="0"/>
              <a:t> </a:t>
            </a:r>
            <a:r>
              <a:rPr lang="en-US" altLang="en-US" dirty="0" err="1"/>
              <a:t>funzione</a:t>
            </a:r>
            <a:r>
              <a:rPr lang="en-US" altLang="en-US" dirty="0"/>
              <a:t> JavaScript </a:t>
            </a:r>
            <a:r>
              <a:rPr lang="en-US" altLang="en-US" dirty="0" err="1"/>
              <a:t>nativa</a:t>
            </a:r>
            <a:r>
              <a:rPr lang="en-US" altLang="en-US" dirty="0"/>
              <a:t> </a:t>
            </a:r>
            <a:r>
              <a:rPr lang="en-US" altLang="en-US" dirty="0" err="1"/>
              <a:t>che</a:t>
            </a:r>
            <a:r>
              <a:rPr lang="en-US" altLang="en-US" dirty="0"/>
              <a:t> </a:t>
            </a:r>
            <a:r>
              <a:rPr lang="en-US" altLang="en-US" dirty="0" err="1"/>
              <a:t>viene</a:t>
            </a:r>
            <a:r>
              <a:rPr lang="en-US" altLang="en-US" dirty="0"/>
              <a:t> </a:t>
            </a:r>
            <a:r>
              <a:rPr lang="en-US" altLang="en-US" dirty="0" err="1"/>
              <a:t>utilizzata</a:t>
            </a:r>
            <a:r>
              <a:rPr lang="en-US" altLang="en-US" dirty="0"/>
              <a:t> per </a:t>
            </a:r>
            <a:r>
              <a:rPr lang="en-US" altLang="en-US" dirty="0" err="1"/>
              <a:t>effettuare</a:t>
            </a:r>
            <a:r>
              <a:rPr lang="en-US" altLang="en-US" dirty="0"/>
              <a:t> </a:t>
            </a:r>
            <a:r>
              <a:rPr lang="en-US" altLang="en-US" dirty="0" err="1"/>
              <a:t>richieste</a:t>
            </a:r>
            <a:r>
              <a:rPr lang="en-US" altLang="en-US" dirty="0"/>
              <a:t> HTTP. È </a:t>
            </a:r>
            <a:r>
              <a:rPr lang="en-US" altLang="en-US" dirty="0" err="1"/>
              <a:t>comunemente</a:t>
            </a:r>
            <a:r>
              <a:rPr lang="en-US" altLang="en-US" dirty="0"/>
              <a:t> </a:t>
            </a:r>
            <a:r>
              <a:rPr lang="en-US" altLang="en-US" dirty="0" err="1"/>
              <a:t>utilizzata</a:t>
            </a:r>
            <a:r>
              <a:rPr lang="en-US" altLang="en-US" dirty="0"/>
              <a:t> in React per </a:t>
            </a:r>
            <a:r>
              <a:rPr lang="en-US" altLang="en-US" dirty="0" err="1"/>
              <a:t>interagire</a:t>
            </a:r>
            <a:r>
              <a:rPr lang="en-US" altLang="en-US" dirty="0"/>
              <a:t> con API RESTful o </a:t>
            </a:r>
            <a:r>
              <a:rPr lang="en-US" altLang="en-US" dirty="0" err="1"/>
              <a:t>altri</a:t>
            </a:r>
            <a:r>
              <a:rPr lang="en-US" altLang="en-US" dirty="0"/>
              <a:t> </a:t>
            </a:r>
            <a:r>
              <a:rPr lang="en-US" altLang="en-US" dirty="0" err="1"/>
              <a:t>servizi</a:t>
            </a:r>
            <a:r>
              <a:rPr lang="en-US" altLang="en-US" dirty="0"/>
              <a:t> Web.  La </a:t>
            </a:r>
            <a:r>
              <a:rPr lang="en-US" altLang="en-US" dirty="0" err="1"/>
              <a:t>sintassi</a:t>
            </a:r>
            <a:r>
              <a:rPr lang="en-US" altLang="en-US" dirty="0"/>
              <a:t> è </a:t>
            </a:r>
            <a:r>
              <a:rPr lang="en-US" altLang="en-US" dirty="0" err="1"/>
              <a:t>composta</a:t>
            </a:r>
            <a:r>
              <a:rPr lang="en-US" altLang="en-US" dirty="0"/>
              <a:t> da:</a:t>
            </a:r>
          </a:p>
          <a:p>
            <a:pPr marL="285750" indent="-285750">
              <a:buFont typeface="Arial" panose="020B0604020202020204" pitchFamily="34" charset="0"/>
              <a:buChar char="•"/>
            </a:pPr>
            <a:r>
              <a:rPr lang="en-US" altLang="en-US" dirty="0" err="1"/>
              <a:t>Richiesta</a:t>
            </a:r>
            <a:r>
              <a:rPr lang="en-US" altLang="en-US" dirty="0"/>
              <a:t> + </a:t>
            </a:r>
            <a:r>
              <a:rPr lang="en-US" altLang="en-US" dirty="0" err="1"/>
              <a:t>metodi</a:t>
            </a:r>
            <a:r>
              <a:rPr lang="en-US" altLang="en-US" dirty="0"/>
              <a:t> </a:t>
            </a:r>
            <a:r>
              <a:rPr lang="en-US" altLang="en-US" dirty="0" err="1"/>
              <a:t>della</a:t>
            </a:r>
            <a:r>
              <a:rPr lang="en-US" altLang="en-US" dirty="0"/>
              <a:t> </a:t>
            </a:r>
            <a:r>
              <a:rPr lang="en-US" altLang="en-US" dirty="0" err="1"/>
              <a:t>Richiesta</a:t>
            </a:r>
            <a:r>
              <a:rPr lang="en-US" altLang="en-US" dirty="0"/>
              <a:t> e </a:t>
            </a:r>
            <a:r>
              <a:rPr lang="en-US" altLang="en-US" dirty="0" err="1"/>
              <a:t>altre</a:t>
            </a:r>
            <a:r>
              <a:rPr lang="en-US" altLang="en-US" dirty="0"/>
              <a:t> </a:t>
            </a:r>
            <a:r>
              <a:rPr lang="en-US" altLang="en-US" dirty="0" err="1"/>
              <a:t>opzioni</a:t>
            </a:r>
            <a:r>
              <a:rPr lang="en-US" altLang="en-US" dirty="0"/>
              <a:t> (headers, body etc.)</a:t>
            </a:r>
          </a:p>
          <a:p>
            <a:pPr marL="285750" indent="-285750">
              <a:buFont typeface="Arial" panose="020B0604020202020204" pitchFamily="34" charset="0"/>
              <a:buChar char="•"/>
            </a:pPr>
            <a:r>
              <a:rPr lang="en-US" altLang="en-US" dirty="0" err="1"/>
              <a:t>Risposta</a:t>
            </a:r>
            <a:endParaRPr lang="en-US" altLang="en-US" dirty="0"/>
          </a:p>
          <a:p>
            <a:pPr marL="285750" indent="-285750">
              <a:buFont typeface="Arial" panose="020B0604020202020204" pitchFamily="34" charset="0"/>
              <a:buChar char="•"/>
            </a:pPr>
            <a:r>
              <a:rPr lang="en-US" altLang="en-US" dirty="0" err="1"/>
              <a:t>Elaborazione</a:t>
            </a:r>
            <a:r>
              <a:rPr lang="en-US" altLang="en-US" dirty="0"/>
              <a:t> Dati </a:t>
            </a:r>
          </a:p>
          <a:p>
            <a:pPr marL="285750" indent="-285750">
              <a:buFont typeface="Arial" panose="020B0604020202020204" pitchFamily="34" charset="0"/>
              <a:buChar char="•"/>
            </a:pPr>
            <a:r>
              <a:rPr lang="en-US" altLang="en-US" dirty="0" err="1"/>
              <a:t>Gestione</a:t>
            </a:r>
            <a:r>
              <a:rPr lang="en-US" altLang="en-US" dirty="0"/>
              <a:t> </a:t>
            </a:r>
            <a:r>
              <a:rPr lang="en-US" altLang="en-US" dirty="0" err="1"/>
              <a:t>errori</a:t>
            </a:r>
            <a:endParaRPr lang="it-IT" dirty="0"/>
          </a:p>
          <a:p>
            <a:pPr marL="285750" indent="-285750" algn="l" fontAlgn="base">
              <a:buFont typeface="Arial" panose="020B0604020202020204" pitchFamily="34" charset="0"/>
              <a:buChar char="•"/>
            </a:pPr>
            <a:endParaRPr lang="it-IT" dirty="0"/>
          </a:p>
          <a:p>
            <a:endParaRPr lang="en-US" dirty="0"/>
          </a:p>
        </p:txBody>
      </p:sp>
      <p:pic>
        <p:nvPicPr>
          <p:cNvPr id="9" name="Picture 8" descr="A screen shot of a computer program&#10;&#10;Description automatically generated">
            <a:extLst>
              <a:ext uri="{FF2B5EF4-FFF2-40B4-BE49-F238E27FC236}">
                <a16:creationId xmlns:a16="http://schemas.microsoft.com/office/drawing/2014/main" id="{66CEE2BB-AE3B-59BD-0D9A-97159F72CF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62271" y="3931804"/>
            <a:ext cx="5867457" cy="2033198"/>
          </a:xfrm>
          <a:prstGeom prst="rect">
            <a:avLst/>
          </a:prstGeom>
        </p:spPr>
      </p:pic>
    </p:spTree>
    <p:extLst>
      <p:ext uri="{BB962C8B-B14F-4D97-AF65-F5344CB8AC3E}">
        <p14:creationId xmlns:p14="http://schemas.microsoft.com/office/powerpoint/2010/main" val="4842621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2D39BF-6E80-4F17-94FB-E5152C64BEAF}"/>
              </a:ext>
            </a:extLst>
          </p:cNvPr>
          <p:cNvSpPr>
            <a:spLocks noGrp="1"/>
          </p:cNvSpPr>
          <p:nvPr>
            <p:ph type="title"/>
          </p:nvPr>
        </p:nvSpPr>
        <p:spPr>
          <a:xfrm>
            <a:off x="219238" y="512857"/>
            <a:ext cx="10369513" cy="885253"/>
          </a:xfrm>
        </p:spPr>
        <p:txBody>
          <a:bodyPr vert="horz" lIns="91440" tIns="45720" rIns="91440" bIns="45720" rtlCol="0" anchor="ctr">
            <a:normAutofit/>
          </a:bodyPr>
          <a:lstStyle/>
          <a:p>
            <a:r>
              <a:rPr lang="it-IT" dirty="0">
                <a:solidFill>
                  <a:schemeClr val="accent2"/>
                </a:solidFill>
              </a:rPr>
              <a:t>Fetch in React</a:t>
            </a:r>
            <a:endParaRPr lang="en-US" dirty="0">
              <a:solidFill>
                <a:schemeClr val="accent2"/>
              </a:solidFill>
            </a:endParaRPr>
          </a:p>
        </p:txBody>
      </p:sp>
      <p:sp>
        <p:nvSpPr>
          <p:cNvPr id="6" name="Text Placeholder 5">
            <a:extLst>
              <a:ext uri="{FF2B5EF4-FFF2-40B4-BE49-F238E27FC236}">
                <a16:creationId xmlns:a16="http://schemas.microsoft.com/office/drawing/2014/main" id="{CBDE5A32-B21D-4E38-ACC3-CB7887988876}"/>
              </a:ext>
            </a:extLst>
          </p:cNvPr>
          <p:cNvSpPr>
            <a:spLocks noGrp="1"/>
          </p:cNvSpPr>
          <p:nvPr>
            <p:ph type="body" sz="quarter" idx="13"/>
          </p:nvPr>
        </p:nvSpPr>
        <p:spPr>
          <a:xfrm>
            <a:off x="228600" y="342263"/>
            <a:ext cx="4956048" cy="300037"/>
          </a:xfrm>
        </p:spPr>
        <p:txBody>
          <a:bodyPr vert="horz" lIns="91440" tIns="45720" rIns="91440" bIns="45720" rtlCol="0" anchor="t">
            <a:noAutofit/>
          </a:bodyPr>
          <a:lstStyle/>
          <a:p>
            <a:r>
              <a:rPr lang="en-US"/>
              <a:t>Day 2 – API Rest</a:t>
            </a:r>
          </a:p>
        </p:txBody>
      </p:sp>
      <p:sp>
        <p:nvSpPr>
          <p:cNvPr id="10" name="Footer Placeholder 2">
            <a:extLst>
              <a:ext uri="{FF2B5EF4-FFF2-40B4-BE49-F238E27FC236}">
                <a16:creationId xmlns:a16="http://schemas.microsoft.com/office/drawing/2014/main" id="{7F0B546C-5020-D455-AB6B-4F979E6DFE90}"/>
              </a:ext>
            </a:extLst>
          </p:cNvPr>
          <p:cNvSpPr txBox="1">
            <a:spLocks/>
          </p:cNvSpPr>
          <p:nvPr/>
        </p:nvSpPr>
        <p:spPr>
          <a:xfrm>
            <a:off x="0" y="6492875"/>
            <a:ext cx="5867400" cy="365125"/>
          </a:xfrm>
          <a:prstGeom prst="rect">
            <a:avLst/>
          </a:prstGeom>
        </p:spPr>
        <p:txBody>
          <a:bodyPr vert="horz" lIns="91440" tIns="45720" rIns="91440" bIns="45720" rtlCol="0" anchor="ctr"/>
          <a:lstStyle>
            <a:defPPr>
              <a:defRPr lang="it-IT"/>
            </a:defPPr>
            <a:lvl1pPr marL="0" algn="l" defTabSz="914400" rtl="0" eaLnBrk="1" latinLnBrk="0" hangingPunct="1">
              <a:defRPr sz="10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IBM CIC </a:t>
            </a:r>
            <a:r>
              <a:rPr lang="en-150"/>
              <a:t>Web Tier Module </a:t>
            </a:r>
            <a:r>
              <a:rPr lang="en-US"/>
              <a:t>/ © 20</a:t>
            </a:r>
            <a:r>
              <a:rPr lang="it-IT"/>
              <a:t>23</a:t>
            </a:r>
            <a:r>
              <a:rPr lang="en-US"/>
              <a:t> IBM Client Innovation Center</a:t>
            </a:r>
            <a:endParaRPr lang="it-IT"/>
          </a:p>
        </p:txBody>
      </p:sp>
      <p:pic>
        <p:nvPicPr>
          <p:cNvPr id="4" name="Picture 3" descr="A screen shot of a computer program&#10;&#10;Description automatically generated">
            <a:extLst>
              <a:ext uri="{FF2B5EF4-FFF2-40B4-BE49-F238E27FC236}">
                <a16:creationId xmlns:a16="http://schemas.microsoft.com/office/drawing/2014/main" id="{795ACB0B-5E50-31EA-6606-EF1CFDBCEB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81909" y="1935629"/>
            <a:ext cx="6028182" cy="3626778"/>
          </a:xfrm>
          <a:prstGeom prst="rect">
            <a:avLst/>
          </a:prstGeom>
        </p:spPr>
      </p:pic>
    </p:spTree>
    <p:extLst>
      <p:ext uri="{BB962C8B-B14F-4D97-AF65-F5344CB8AC3E}">
        <p14:creationId xmlns:p14="http://schemas.microsoft.com/office/powerpoint/2010/main" val="179774517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2D39BF-6E80-4F17-94FB-E5152C64BEAF}"/>
              </a:ext>
            </a:extLst>
          </p:cNvPr>
          <p:cNvSpPr>
            <a:spLocks noGrp="1"/>
          </p:cNvSpPr>
          <p:nvPr>
            <p:ph type="title"/>
          </p:nvPr>
        </p:nvSpPr>
        <p:spPr>
          <a:xfrm>
            <a:off x="219238" y="512857"/>
            <a:ext cx="10369513" cy="885253"/>
          </a:xfrm>
        </p:spPr>
        <p:txBody>
          <a:bodyPr vert="horz" lIns="91440" tIns="45720" rIns="91440" bIns="45720" rtlCol="0" anchor="ctr">
            <a:normAutofit/>
          </a:bodyPr>
          <a:lstStyle/>
          <a:p>
            <a:r>
              <a:rPr lang="it-IT" dirty="0">
                <a:solidFill>
                  <a:schemeClr val="accent2"/>
                </a:solidFill>
              </a:rPr>
              <a:t>Axios</a:t>
            </a:r>
            <a:endParaRPr lang="en-US" dirty="0">
              <a:solidFill>
                <a:schemeClr val="accent2"/>
              </a:solidFill>
            </a:endParaRPr>
          </a:p>
        </p:txBody>
      </p:sp>
      <p:sp>
        <p:nvSpPr>
          <p:cNvPr id="6" name="Text Placeholder 5">
            <a:extLst>
              <a:ext uri="{FF2B5EF4-FFF2-40B4-BE49-F238E27FC236}">
                <a16:creationId xmlns:a16="http://schemas.microsoft.com/office/drawing/2014/main" id="{CBDE5A32-B21D-4E38-ACC3-CB7887988876}"/>
              </a:ext>
            </a:extLst>
          </p:cNvPr>
          <p:cNvSpPr>
            <a:spLocks noGrp="1"/>
          </p:cNvSpPr>
          <p:nvPr>
            <p:ph type="body" sz="quarter" idx="13"/>
          </p:nvPr>
        </p:nvSpPr>
        <p:spPr>
          <a:xfrm>
            <a:off x="228600" y="342263"/>
            <a:ext cx="4956048" cy="300037"/>
          </a:xfrm>
        </p:spPr>
        <p:txBody>
          <a:bodyPr vert="horz" lIns="91440" tIns="45720" rIns="91440" bIns="45720" rtlCol="0" anchor="t">
            <a:noAutofit/>
          </a:bodyPr>
          <a:lstStyle/>
          <a:p>
            <a:r>
              <a:rPr lang="en-US"/>
              <a:t>Day 2 – API Rest</a:t>
            </a:r>
          </a:p>
        </p:txBody>
      </p:sp>
      <p:sp>
        <p:nvSpPr>
          <p:cNvPr id="10" name="Footer Placeholder 2">
            <a:extLst>
              <a:ext uri="{FF2B5EF4-FFF2-40B4-BE49-F238E27FC236}">
                <a16:creationId xmlns:a16="http://schemas.microsoft.com/office/drawing/2014/main" id="{7F0B546C-5020-D455-AB6B-4F979E6DFE90}"/>
              </a:ext>
            </a:extLst>
          </p:cNvPr>
          <p:cNvSpPr txBox="1">
            <a:spLocks/>
          </p:cNvSpPr>
          <p:nvPr/>
        </p:nvSpPr>
        <p:spPr>
          <a:xfrm>
            <a:off x="0" y="6492875"/>
            <a:ext cx="5867400" cy="365125"/>
          </a:xfrm>
          <a:prstGeom prst="rect">
            <a:avLst/>
          </a:prstGeom>
        </p:spPr>
        <p:txBody>
          <a:bodyPr vert="horz" lIns="91440" tIns="45720" rIns="91440" bIns="45720" rtlCol="0" anchor="ctr"/>
          <a:lstStyle>
            <a:defPPr>
              <a:defRPr lang="it-IT"/>
            </a:defPPr>
            <a:lvl1pPr marL="0" algn="l" defTabSz="914400" rtl="0" eaLnBrk="1" latinLnBrk="0" hangingPunct="1">
              <a:defRPr sz="10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IBM CIC </a:t>
            </a:r>
            <a:r>
              <a:rPr lang="en-150"/>
              <a:t>Web Tier Module </a:t>
            </a:r>
            <a:r>
              <a:rPr lang="en-US"/>
              <a:t>/ © 20</a:t>
            </a:r>
            <a:r>
              <a:rPr lang="it-IT"/>
              <a:t>23</a:t>
            </a:r>
            <a:r>
              <a:rPr lang="en-US"/>
              <a:t> IBM Client Innovation Center</a:t>
            </a:r>
            <a:endParaRPr lang="it-IT"/>
          </a:p>
        </p:txBody>
      </p:sp>
      <p:sp>
        <p:nvSpPr>
          <p:cNvPr id="2" name="Rectangle 1">
            <a:extLst>
              <a:ext uri="{FF2B5EF4-FFF2-40B4-BE49-F238E27FC236}">
                <a16:creationId xmlns:a16="http://schemas.microsoft.com/office/drawing/2014/main" id="{17DF64F9-0912-09E9-AED2-C71E3270DFA5}"/>
              </a:ext>
            </a:extLst>
          </p:cNvPr>
          <p:cNvSpPr>
            <a:spLocks noChangeArrowheads="1"/>
          </p:cNvSpPr>
          <p:nvPr/>
        </p:nvSpPr>
        <p:spPr bwMode="auto">
          <a:xfrm>
            <a:off x="219238" y="1436612"/>
            <a:ext cx="11198831" cy="968470"/>
          </a:xfrm>
          <a:prstGeom prst="rect">
            <a:avLst/>
          </a:prstGeom>
        </p:spPr>
        <p:txBody>
          <a:bodyPr vert="horz" lIns="91440" tIns="45720" rIns="91440" bIns="45720" rtlCol="0" anchor="t">
            <a:noAutofit/>
          </a:bodyPr>
          <a:lstStyle/>
          <a:p>
            <a:pPr>
              <a:lnSpc>
                <a:spcPct val="90000"/>
              </a:lnSpc>
              <a:spcBef>
                <a:spcPts val="1000"/>
              </a:spcBef>
              <a:buFont typeface="Arial" panose="020B0604020202020204" pitchFamily="34" charset="0"/>
              <a:buNone/>
            </a:pPr>
            <a:r>
              <a:rPr lang="en-US" altLang="en-US" err="1">
                <a:solidFill>
                  <a:srgbClr val="000000"/>
                </a:solidFill>
              </a:rPr>
              <a:t>Axios</a:t>
            </a:r>
            <a:r>
              <a:rPr lang="en-US" altLang="en-US">
                <a:solidFill>
                  <a:srgbClr val="000000"/>
                </a:solidFill>
              </a:rPr>
              <a:t> è </a:t>
            </a:r>
            <a:r>
              <a:rPr lang="en-US" altLang="en-US" err="1">
                <a:solidFill>
                  <a:srgbClr val="000000"/>
                </a:solidFill>
              </a:rPr>
              <a:t>una</a:t>
            </a:r>
            <a:r>
              <a:rPr lang="en-US" altLang="en-US">
                <a:solidFill>
                  <a:srgbClr val="000000"/>
                </a:solidFill>
              </a:rPr>
              <a:t> </a:t>
            </a:r>
            <a:r>
              <a:rPr lang="en-US" altLang="en-US" err="1">
                <a:solidFill>
                  <a:srgbClr val="000000"/>
                </a:solidFill>
              </a:rPr>
              <a:t>libreria</a:t>
            </a:r>
            <a:r>
              <a:rPr lang="en-US" altLang="en-US">
                <a:solidFill>
                  <a:srgbClr val="000000"/>
                </a:solidFill>
              </a:rPr>
              <a:t> JavaScript </a:t>
            </a:r>
            <a:r>
              <a:rPr lang="en-US" altLang="en-US" err="1">
                <a:solidFill>
                  <a:srgbClr val="000000"/>
                </a:solidFill>
              </a:rPr>
              <a:t>basata</a:t>
            </a:r>
            <a:r>
              <a:rPr lang="en-US" altLang="en-US">
                <a:solidFill>
                  <a:srgbClr val="000000"/>
                </a:solidFill>
              </a:rPr>
              <a:t> </a:t>
            </a:r>
            <a:r>
              <a:rPr lang="en-US" altLang="en-US" err="1">
                <a:solidFill>
                  <a:srgbClr val="000000"/>
                </a:solidFill>
              </a:rPr>
              <a:t>su</a:t>
            </a:r>
            <a:r>
              <a:rPr lang="en-US" altLang="en-US">
                <a:solidFill>
                  <a:srgbClr val="000000"/>
                </a:solidFill>
              </a:rPr>
              <a:t> Promise per </a:t>
            </a:r>
            <a:r>
              <a:rPr lang="en-US" altLang="en-US" err="1">
                <a:solidFill>
                  <a:srgbClr val="000000"/>
                </a:solidFill>
              </a:rPr>
              <a:t>effettuare</a:t>
            </a:r>
            <a:r>
              <a:rPr lang="en-US" altLang="en-US">
                <a:solidFill>
                  <a:srgbClr val="000000"/>
                </a:solidFill>
              </a:rPr>
              <a:t> </a:t>
            </a:r>
            <a:r>
              <a:rPr lang="en-US" altLang="en-US" err="1">
                <a:solidFill>
                  <a:srgbClr val="000000"/>
                </a:solidFill>
              </a:rPr>
              <a:t>richieste</a:t>
            </a:r>
            <a:r>
              <a:rPr lang="en-US" altLang="en-US">
                <a:solidFill>
                  <a:srgbClr val="000000"/>
                </a:solidFill>
              </a:rPr>
              <a:t> HTTP.</a:t>
            </a:r>
          </a:p>
          <a:p>
            <a:pPr>
              <a:lnSpc>
                <a:spcPct val="90000"/>
              </a:lnSpc>
              <a:spcBef>
                <a:spcPts val="1000"/>
              </a:spcBef>
              <a:buFont typeface="Arial" panose="020B0604020202020204" pitchFamily="34" charset="0"/>
              <a:buNone/>
            </a:pPr>
            <a:r>
              <a:rPr lang="en-US" altLang="en-US">
                <a:solidFill>
                  <a:srgbClr val="000000"/>
                </a:solidFill>
              </a:rPr>
              <a:t>È </a:t>
            </a:r>
            <a:r>
              <a:rPr lang="en-US" altLang="en-US" err="1">
                <a:solidFill>
                  <a:srgbClr val="000000"/>
                </a:solidFill>
              </a:rPr>
              <a:t>spesso</a:t>
            </a:r>
            <a:r>
              <a:rPr lang="en-US" altLang="en-US">
                <a:solidFill>
                  <a:srgbClr val="000000"/>
                </a:solidFill>
              </a:rPr>
              <a:t> </a:t>
            </a:r>
            <a:r>
              <a:rPr lang="en-US" altLang="en-US" err="1">
                <a:solidFill>
                  <a:srgbClr val="000000"/>
                </a:solidFill>
              </a:rPr>
              <a:t>utilizzata</a:t>
            </a:r>
            <a:r>
              <a:rPr lang="en-US" altLang="en-US">
                <a:solidFill>
                  <a:srgbClr val="000000"/>
                </a:solidFill>
              </a:rPr>
              <a:t> in </a:t>
            </a:r>
            <a:r>
              <a:rPr lang="en-US" altLang="en-US" err="1">
                <a:solidFill>
                  <a:srgbClr val="000000"/>
                </a:solidFill>
              </a:rPr>
              <a:t>ambienti</a:t>
            </a:r>
            <a:r>
              <a:rPr lang="en-US" altLang="en-US">
                <a:solidFill>
                  <a:srgbClr val="000000"/>
                </a:solidFill>
              </a:rPr>
              <a:t> di </a:t>
            </a:r>
            <a:r>
              <a:rPr lang="en-US" altLang="en-US" err="1">
                <a:solidFill>
                  <a:srgbClr val="000000"/>
                </a:solidFill>
              </a:rPr>
              <a:t>sviluppo</a:t>
            </a:r>
            <a:r>
              <a:rPr lang="en-US" altLang="en-US">
                <a:solidFill>
                  <a:srgbClr val="000000"/>
                </a:solidFill>
              </a:rPr>
              <a:t> React per </a:t>
            </a:r>
            <a:r>
              <a:rPr lang="en-US" altLang="en-US" err="1">
                <a:solidFill>
                  <a:srgbClr val="000000"/>
                </a:solidFill>
              </a:rPr>
              <a:t>semplificare</a:t>
            </a:r>
            <a:r>
              <a:rPr lang="en-US" altLang="en-US">
                <a:solidFill>
                  <a:srgbClr val="000000"/>
                </a:solidFill>
              </a:rPr>
              <a:t> le </a:t>
            </a:r>
            <a:r>
              <a:rPr lang="en-US" altLang="en-US" err="1">
                <a:solidFill>
                  <a:srgbClr val="000000"/>
                </a:solidFill>
              </a:rPr>
              <a:t>chiamate</a:t>
            </a:r>
            <a:r>
              <a:rPr lang="en-US" altLang="en-US">
                <a:solidFill>
                  <a:srgbClr val="000000"/>
                </a:solidFill>
              </a:rPr>
              <a:t> alle API rispetto </a:t>
            </a:r>
            <a:r>
              <a:rPr lang="en-US" altLang="en-US" err="1">
                <a:solidFill>
                  <a:srgbClr val="000000"/>
                </a:solidFill>
              </a:rPr>
              <a:t>all'uso</a:t>
            </a:r>
            <a:r>
              <a:rPr lang="en-US" altLang="en-US">
                <a:solidFill>
                  <a:srgbClr val="000000"/>
                </a:solidFill>
              </a:rPr>
              <a:t> </a:t>
            </a:r>
            <a:r>
              <a:rPr lang="en-US" altLang="en-US" err="1">
                <a:solidFill>
                  <a:srgbClr val="000000"/>
                </a:solidFill>
              </a:rPr>
              <a:t>nativo</a:t>
            </a:r>
            <a:r>
              <a:rPr lang="en-US" altLang="en-US">
                <a:solidFill>
                  <a:srgbClr val="000000"/>
                </a:solidFill>
              </a:rPr>
              <a:t> di fetch </a:t>
            </a:r>
          </a:p>
        </p:txBody>
      </p:sp>
      <p:pic>
        <p:nvPicPr>
          <p:cNvPr id="7" name="Picture 6" descr="A screen shot of a computer screen&#10;&#10;Description automatically generated">
            <a:extLst>
              <a:ext uri="{FF2B5EF4-FFF2-40B4-BE49-F238E27FC236}">
                <a16:creationId xmlns:a16="http://schemas.microsoft.com/office/drawing/2014/main" id="{E1AA309F-1B53-23B3-0495-48FA7C0E08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7999" y="3154179"/>
            <a:ext cx="6096001" cy="2270407"/>
          </a:xfrm>
          <a:prstGeom prst="rect">
            <a:avLst/>
          </a:prstGeom>
        </p:spPr>
      </p:pic>
    </p:spTree>
    <p:extLst>
      <p:ext uri="{BB962C8B-B14F-4D97-AF65-F5344CB8AC3E}">
        <p14:creationId xmlns:p14="http://schemas.microsoft.com/office/powerpoint/2010/main" val="30011224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CBDE5A32-B21D-4E38-ACC3-CB7887988876}"/>
              </a:ext>
            </a:extLst>
          </p:cNvPr>
          <p:cNvSpPr>
            <a:spLocks noGrp="1"/>
          </p:cNvSpPr>
          <p:nvPr>
            <p:ph type="body" sz="quarter" idx="13"/>
          </p:nvPr>
        </p:nvSpPr>
        <p:spPr>
          <a:xfrm>
            <a:off x="228600" y="342263"/>
            <a:ext cx="4956048" cy="300037"/>
          </a:xfrm>
        </p:spPr>
        <p:txBody>
          <a:bodyPr vert="horz" lIns="91440" tIns="45720" rIns="91440" bIns="45720" rtlCol="0" anchor="t">
            <a:noAutofit/>
          </a:bodyPr>
          <a:lstStyle/>
          <a:p>
            <a:r>
              <a:rPr lang="en-US"/>
              <a:t>Day 2 – API Rest</a:t>
            </a:r>
          </a:p>
        </p:txBody>
      </p:sp>
      <p:sp>
        <p:nvSpPr>
          <p:cNvPr id="10" name="Footer Placeholder 2">
            <a:extLst>
              <a:ext uri="{FF2B5EF4-FFF2-40B4-BE49-F238E27FC236}">
                <a16:creationId xmlns:a16="http://schemas.microsoft.com/office/drawing/2014/main" id="{7F0B546C-5020-D455-AB6B-4F979E6DFE90}"/>
              </a:ext>
            </a:extLst>
          </p:cNvPr>
          <p:cNvSpPr txBox="1">
            <a:spLocks/>
          </p:cNvSpPr>
          <p:nvPr/>
        </p:nvSpPr>
        <p:spPr>
          <a:xfrm>
            <a:off x="0" y="6492875"/>
            <a:ext cx="5867400" cy="365125"/>
          </a:xfrm>
          <a:prstGeom prst="rect">
            <a:avLst/>
          </a:prstGeom>
        </p:spPr>
        <p:txBody>
          <a:bodyPr vert="horz" lIns="91440" tIns="45720" rIns="91440" bIns="45720" rtlCol="0" anchor="ctr"/>
          <a:lstStyle>
            <a:defPPr>
              <a:defRPr lang="it-IT"/>
            </a:defPPr>
            <a:lvl1pPr marL="0" algn="l" defTabSz="914400" rtl="0" eaLnBrk="1" latinLnBrk="0" hangingPunct="1">
              <a:defRPr sz="10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IBM CIC </a:t>
            </a:r>
            <a:r>
              <a:rPr lang="en-150"/>
              <a:t>Web Tier Module </a:t>
            </a:r>
            <a:r>
              <a:rPr lang="en-US"/>
              <a:t>/ © 20</a:t>
            </a:r>
            <a:r>
              <a:rPr lang="it-IT"/>
              <a:t>23</a:t>
            </a:r>
            <a:r>
              <a:rPr lang="en-US"/>
              <a:t> IBM Client Innovation Center</a:t>
            </a:r>
            <a:endParaRPr lang="it-IT"/>
          </a:p>
        </p:txBody>
      </p:sp>
      <p:pic>
        <p:nvPicPr>
          <p:cNvPr id="4" name="Picture 3" descr="A screen shot of a computer program&#10;&#10;Description automatically generated">
            <a:extLst>
              <a:ext uri="{FF2B5EF4-FFF2-40B4-BE49-F238E27FC236}">
                <a16:creationId xmlns:a16="http://schemas.microsoft.com/office/drawing/2014/main" id="{5FD4FBA2-BF39-8521-161F-36022C59AA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1269" y="1572768"/>
            <a:ext cx="6189462" cy="4509103"/>
          </a:xfrm>
          <a:prstGeom prst="rect">
            <a:avLst/>
          </a:prstGeom>
        </p:spPr>
      </p:pic>
      <p:sp>
        <p:nvSpPr>
          <p:cNvPr id="7" name="Title 4">
            <a:extLst>
              <a:ext uri="{FF2B5EF4-FFF2-40B4-BE49-F238E27FC236}">
                <a16:creationId xmlns:a16="http://schemas.microsoft.com/office/drawing/2014/main" id="{F5E76E31-2E6F-FBD4-AD39-1E13185AF327}"/>
              </a:ext>
            </a:extLst>
          </p:cNvPr>
          <p:cNvSpPr>
            <a:spLocks noGrp="1"/>
          </p:cNvSpPr>
          <p:nvPr>
            <p:ph type="title"/>
          </p:nvPr>
        </p:nvSpPr>
        <p:spPr>
          <a:xfrm>
            <a:off x="228600" y="512629"/>
            <a:ext cx="10369513" cy="885253"/>
          </a:xfrm>
        </p:spPr>
        <p:txBody>
          <a:bodyPr vert="horz" lIns="91440" tIns="45720" rIns="91440" bIns="45720" rtlCol="0" anchor="ctr">
            <a:normAutofit/>
          </a:bodyPr>
          <a:lstStyle/>
          <a:p>
            <a:r>
              <a:rPr lang="en-US" dirty="0" err="1">
                <a:solidFill>
                  <a:schemeClr val="accent2"/>
                </a:solidFill>
              </a:rPr>
              <a:t>Axios</a:t>
            </a:r>
            <a:r>
              <a:rPr lang="en-US" dirty="0">
                <a:solidFill>
                  <a:schemeClr val="accent2"/>
                </a:solidFill>
              </a:rPr>
              <a:t> in React</a:t>
            </a:r>
          </a:p>
        </p:txBody>
      </p:sp>
    </p:spTree>
    <p:extLst>
      <p:ext uri="{BB962C8B-B14F-4D97-AF65-F5344CB8AC3E}">
        <p14:creationId xmlns:p14="http://schemas.microsoft.com/office/powerpoint/2010/main" val="188875305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2D39BF-6E80-4F17-94FB-E5152C64BEAF}"/>
              </a:ext>
            </a:extLst>
          </p:cNvPr>
          <p:cNvSpPr>
            <a:spLocks noGrp="1"/>
          </p:cNvSpPr>
          <p:nvPr>
            <p:ph type="title"/>
          </p:nvPr>
        </p:nvSpPr>
        <p:spPr>
          <a:xfrm>
            <a:off x="219238" y="512857"/>
            <a:ext cx="10369513" cy="885253"/>
          </a:xfrm>
        </p:spPr>
        <p:txBody>
          <a:bodyPr vert="horz" lIns="91440" tIns="45720" rIns="91440" bIns="45720" rtlCol="0" anchor="ctr">
            <a:normAutofit/>
          </a:bodyPr>
          <a:lstStyle/>
          <a:p>
            <a:r>
              <a:rPr lang="it-IT" dirty="0">
                <a:solidFill>
                  <a:schemeClr val="accent2"/>
                </a:solidFill>
              </a:rPr>
              <a:t>Perchè meglio Axios?</a:t>
            </a:r>
            <a:endParaRPr lang="en-US" dirty="0">
              <a:solidFill>
                <a:schemeClr val="accent2"/>
              </a:solidFill>
            </a:endParaRPr>
          </a:p>
        </p:txBody>
      </p:sp>
      <p:sp>
        <p:nvSpPr>
          <p:cNvPr id="6" name="Text Placeholder 5">
            <a:extLst>
              <a:ext uri="{FF2B5EF4-FFF2-40B4-BE49-F238E27FC236}">
                <a16:creationId xmlns:a16="http://schemas.microsoft.com/office/drawing/2014/main" id="{CBDE5A32-B21D-4E38-ACC3-CB7887988876}"/>
              </a:ext>
            </a:extLst>
          </p:cNvPr>
          <p:cNvSpPr>
            <a:spLocks noGrp="1"/>
          </p:cNvSpPr>
          <p:nvPr>
            <p:ph type="body" sz="quarter" idx="13"/>
          </p:nvPr>
        </p:nvSpPr>
        <p:spPr>
          <a:xfrm>
            <a:off x="228600" y="342263"/>
            <a:ext cx="4956048" cy="300037"/>
          </a:xfrm>
        </p:spPr>
        <p:txBody>
          <a:bodyPr vert="horz" lIns="91440" tIns="45720" rIns="91440" bIns="45720" rtlCol="0" anchor="t">
            <a:noAutofit/>
          </a:bodyPr>
          <a:lstStyle/>
          <a:p>
            <a:r>
              <a:rPr lang="en-US"/>
              <a:t>Day 2 – API Rest</a:t>
            </a:r>
          </a:p>
        </p:txBody>
      </p:sp>
      <p:sp>
        <p:nvSpPr>
          <p:cNvPr id="10" name="Footer Placeholder 2">
            <a:extLst>
              <a:ext uri="{FF2B5EF4-FFF2-40B4-BE49-F238E27FC236}">
                <a16:creationId xmlns:a16="http://schemas.microsoft.com/office/drawing/2014/main" id="{7F0B546C-5020-D455-AB6B-4F979E6DFE90}"/>
              </a:ext>
            </a:extLst>
          </p:cNvPr>
          <p:cNvSpPr txBox="1">
            <a:spLocks/>
          </p:cNvSpPr>
          <p:nvPr/>
        </p:nvSpPr>
        <p:spPr>
          <a:xfrm>
            <a:off x="0" y="6492875"/>
            <a:ext cx="5867400" cy="365125"/>
          </a:xfrm>
          <a:prstGeom prst="rect">
            <a:avLst/>
          </a:prstGeom>
        </p:spPr>
        <p:txBody>
          <a:bodyPr vert="horz" lIns="91440" tIns="45720" rIns="91440" bIns="45720" rtlCol="0" anchor="ctr"/>
          <a:lstStyle>
            <a:defPPr>
              <a:defRPr lang="it-IT"/>
            </a:defPPr>
            <a:lvl1pPr marL="0" algn="l" defTabSz="914400" rtl="0" eaLnBrk="1" latinLnBrk="0" hangingPunct="1">
              <a:defRPr sz="10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IBM CIC </a:t>
            </a:r>
            <a:r>
              <a:rPr lang="en-150"/>
              <a:t>Web Tier Module </a:t>
            </a:r>
            <a:r>
              <a:rPr lang="en-US"/>
              <a:t>/ © 20</a:t>
            </a:r>
            <a:r>
              <a:rPr lang="it-IT"/>
              <a:t>23</a:t>
            </a:r>
            <a:r>
              <a:rPr lang="en-US"/>
              <a:t> IBM Client Innovation Center</a:t>
            </a:r>
            <a:endParaRPr lang="it-IT"/>
          </a:p>
        </p:txBody>
      </p:sp>
      <p:sp>
        <p:nvSpPr>
          <p:cNvPr id="9" name="TextBox 8">
            <a:extLst>
              <a:ext uri="{FF2B5EF4-FFF2-40B4-BE49-F238E27FC236}">
                <a16:creationId xmlns:a16="http://schemas.microsoft.com/office/drawing/2014/main" id="{218416FA-C635-3A33-44DE-596CF452B78E}"/>
              </a:ext>
            </a:extLst>
          </p:cNvPr>
          <p:cNvSpPr txBox="1"/>
          <p:nvPr/>
        </p:nvSpPr>
        <p:spPr>
          <a:xfrm>
            <a:off x="228600" y="2000916"/>
            <a:ext cx="11699697" cy="2856167"/>
          </a:xfrm>
          <a:prstGeom prst="rect">
            <a:avLst/>
          </a:prstGeom>
        </p:spPr>
        <p:txBody>
          <a:bodyPr vert="horz" lIns="91440" tIns="45720" rIns="91440" bIns="45720" rtlCol="0" anchor="t">
            <a:noAutofit/>
          </a:bodyPr>
          <a:lstStyle>
            <a:defPPr>
              <a:defRPr lang="it-IT"/>
            </a:defPPr>
            <a:lvl1pPr>
              <a:lnSpc>
                <a:spcPct val="90000"/>
              </a:lnSpc>
              <a:spcBef>
                <a:spcPts val="1000"/>
              </a:spcBef>
              <a:buFont typeface="Arial" panose="020B0604020202020204" pitchFamily="34" charset="0"/>
              <a:buNone/>
              <a:defRPr>
                <a:solidFill>
                  <a:srgbClr val="000000"/>
                </a:solidFill>
              </a:defRPr>
            </a:lvl1pPr>
          </a:lstStyle>
          <a:p>
            <a:r>
              <a:rPr lang="en-US" b="1" dirty="0" err="1"/>
              <a:t>Sintassi</a:t>
            </a:r>
            <a:r>
              <a:rPr lang="en-US" b="1" dirty="0"/>
              <a:t>: </a:t>
            </a:r>
            <a:r>
              <a:rPr lang="it-IT" dirty="0"/>
              <a:t>Axios fornisce un'interfaccia più semplice e pulita per fare richieste HTTP.</a:t>
            </a:r>
          </a:p>
          <a:p>
            <a:endParaRPr lang="en-US" dirty="0"/>
          </a:p>
          <a:p>
            <a:r>
              <a:rPr lang="en-US" b="1" dirty="0"/>
              <a:t>JSON Parsing: </a:t>
            </a:r>
            <a:r>
              <a:rPr lang="it-IT" dirty="0"/>
              <a:t>La conversione del corpo della risposta in JSON è incorporata, quindi non è necessario chiamare un metodo separato.</a:t>
            </a:r>
          </a:p>
          <a:p>
            <a:endParaRPr lang="en-US" dirty="0"/>
          </a:p>
          <a:p>
            <a:r>
              <a:rPr lang="en-US" b="1" dirty="0" err="1"/>
              <a:t>Compatibilità</a:t>
            </a:r>
            <a:r>
              <a:rPr lang="en-US" b="1" dirty="0"/>
              <a:t> del Browser: </a:t>
            </a:r>
            <a:r>
              <a:rPr lang="it-IT" dirty="0"/>
              <a:t>Supportato in tutti i principali browser e non richiede polyfill.</a:t>
            </a:r>
          </a:p>
          <a:p>
            <a:endParaRPr lang="en-US" dirty="0"/>
          </a:p>
          <a:p>
            <a:r>
              <a:rPr lang="en-US" b="1" dirty="0" err="1"/>
              <a:t>Caratteristiche</a:t>
            </a:r>
            <a:r>
              <a:rPr lang="en-US" b="1" dirty="0"/>
              <a:t> </a:t>
            </a:r>
            <a:r>
              <a:rPr lang="en-US" b="1" dirty="0" err="1"/>
              <a:t>Avanzate</a:t>
            </a:r>
            <a:endParaRPr lang="en-US" b="1" dirty="0"/>
          </a:p>
        </p:txBody>
      </p:sp>
    </p:spTree>
    <p:extLst>
      <p:ext uri="{BB962C8B-B14F-4D97-AF65-F5344CB8AC3E}">
        <p14:creationId xmlns:p14="http://schemas.microsoft.com/office/powerpoint/2010/main" val="346428577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2D39BF-6E80-4F17-94FB-E5152C64BEAF}"/>
              </a:ext>
            </a:extLst>
          </p:cNvPr>
          <p:cNvSpPr>
            <a:spLocks noGrp="1"/>
          </p:cNvSpPr>
          <p:nvPr>
            <p:ph type="title"/>
          </p:nvPr>
        </p:nvSpPr>
        <p:spPr>
          <a:xfrm>
            <a:off x="228600" y="438775"/>
            <a:ext cx="11627778" cy="1153829"/>
          </a:xfrm>
        </p:spPr>
        <p:txBody>
          <a:bodyPr vert="horz" lIns="91440" tIns="45720" rIns="91440" bIns="45720" rtlCol="0" anchor="ctr">
            <a:normAutofit/>
          </a:bodyPr>
          <a:lstStyle/>
          <a:p>
            <a:r>
              <a:rPr lang="en-US" dirty="0" err="1">
                <a:solidFill>
                  <a:schemeClr val="accent2"/>
                </a:solidFill>
              </a:rPr>
              <a:t>Navigazione</a:t>
            </a:r>
            <a:r>
              <a:rPr lang="en-US" dirty="0">
                <a:solidFill>
                  <a:schemeClr val="accent2"/>
                </a:solidFill>
              </a:rPr>
              <a:t> </a:t>
            </a:r>
            <a:r>
              <a:rPr lang="en-US" dirty="0" err="1">
                <a:solidFill>
                  <a:schemeClr val="accent2"/>
                </a:solidFill>
              </a:rPr>
              <a:t>tra</a:t>
            </a:r>
            <a:r>
              <a:rPr lang="en-US" dirty="0">
                <a:solidFill>
                  <a:schemeClr val="accent2"/>
                </a:solidFill>
              </a:rPr>
              <a:t> </a:t>
            </a:r>
            <a:r>
              <a:rPr lang="en-US" dirty="0" err="1">
                <a:solidFill>
                  <a:schemeClr val="accent2"/>
                </a:solidFill>
              </a:rPr>
              <a:t>pagine</a:t>
            </a:r>
            <a:r>
              <a:rPr lang="en-US" dirty="0">
                <a:solidFill>
                  <a:schemeClr val="accent2"/>
                </a:solidFill>
              </a:rPr>
              <a:t> in un </a:t>
            </a:r>
            <a:r>
              <a:rPr lang="en-US" dirty="0" err="1">
                <a:solidFill>
                  <a:schemeClr val="accent2"/>
                </a:solidFill>
              </a:rPr>
              <a:t>sito</a:t>
            </a:r>
            <a:r>
              <a:rPr lang="en-US" dirty="0">
                <a:solidFill>
                  <a:schemeClr val="accent2"/>
                </a:solidFill>
              </a:rPr>
              <a:t> web </a:t>
            </a:r>
            <a:r>
              <a:rPr lang="en-US" dirty="0" err="1">
                <a:solidFill>
                  <a:schemeClr val="accent2"/>
                </a:solidFill>
              </a:rPr>
              <a:t>tradizionale</a:t>
            </a:r>
            <a:endParaRPr lang="en-US" dirty="0">
              <a:solidFill>
                <a:schemeClr val="accent2"/>
              </a:solidFill>
            </a:endParaRPr>
          </a:p>
        </p:txBody>
      </p:sp>
      <p:sp>
        <p:nvSpPr>
          <p:cNvPr id="6" name="Text Placeholder 5">
            <a:extLst>
              <a:ext uri="{FF2B5EF4-FFF2-40B4-BE49-F238E27FC236}">
                <a16:creationId xmlns:a16="http://schemas.microsoft.com/office/drawing/2014/main" id="{CBDE5A32-B21D-4E38-ACC3-CB7887988876}"/>
              </a:ext>
            </a:extLst>
          </p:cNvPr>
          <p:cNvSpPr>
            <a:spLocks noGrp="1"/>
          </p:cNvSpPr>
          <p:nvPr>
            <p:ph type="body" sz="quarter" idx="13"/>
          </p:nvPr>
        </p:nvSpPr>
        <p:spPr>
          <a:xfrm>
            <a:off x="228600" y="342263"/>
            <a:ext cx="5212080" cy="300037"/>
          </a:xfrm>
        </p:spPr>
        <p:txBody>
          <a:bodyPr vert="horz" lIns="91440" tIns="45720" rIns="91440" bIns="45720" rtlCol="0" anchor="t">
            <a:noAutofit/>
          </a:bodyPr>
          <a:lstStyle/>
          <a:p>
            <a:r>
              <a:rPr lang="en-US" dirty="0"/>
              <a:t>Day 2 – Routing in React</a:t>
            </a:r>
          </a:p>
        </p:txBody>
      </p:sp>
      <p:sp>
        <p:nvSpPr>
          <p:cNvPr id="10" name="Footer Placeholder 2">
            <a:extLst>
              <a:ext uri="{FF2B5EF4-FFF2-40B4-BE49-F238E27FC236}">
                <a16:creationId xmlns:a16="http://schemas.microsoft.com/office/drawing/2014/main" id="{7F0B546C-5020-D455-AB6B-4F979E6DFE90}"/>
              </a:ext>
            </a:extLst>
          </p:cNvPr>
          <p:cNvSpPr txBox="1">
            <a:spLocks/>
          </p:cNvSpPr>
          <p:nvPr/>
        </p:nvSpPr>
        <p:spPr>
          <a:xfrm>
            <a:off x="0" y="6492875"/>
            <a:ext cx="5867400" cy="365125"/>
          </a:xfrm>
          <a:prstGeom prst="rect">
            <a:avLst/>
          </a:prstGeom>
        </p:spPr>
        <p:txBody>
          <a:bodyPr vert="horz" lIns="91440" tIns="45720" rIns="91440" bIns="45720" rtlCol="0" anchor="ctr"/>
          <a:lstStyle>
            <a:defPPr>
              <a:defRPr lang="it-IT"/>
            </a:defPPr>
            <a:lvl1pPr marL="0" algn="l" defTabSz="914400" rtl="0" eaLnBrk="1" latinLnBrk="0" hangingPunct="1">
              <a:defRPr sz="10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IBM CIC </a:t>
            </a:r>
            <a:r>
              <a:rPr lang="en-150"/>
              <a:t>Web Tier Module </a:t>
            </a:r>
            <a:r>
              <a:rPr lang="en-US"/>
              <a:t>/ © 20</a:t>
            </a:r>
            <a:r>
              <a:rPr lang="it-IT"/>
              <a:t>23</a:t>
            </a:r>
            <a:r>
              <a:rPr lang="en-US"/>
              <a:t> IBM Client Innovation Center</a:t>
            </a:r>
            <a:endParaRPr lang="it-IT"/>
          </a:p>
        </p:txBody>
      </p:sp>
      <p:pic>
        <p:nvPicPr>
          <p:cNvPr id="8" name="Picture 7" descr="A close-up of a word&#10;&#10;Description automatically generated">
            <a:extLst>
              <a:ext uri="{FF2B5EF4-FFF2-40B4-BE49-F238E27FC236}">
                <a16:creationId xmlns:a16="http://schemas.microsoft.com/office/drawing/2014/main" id="{B0815671-5523-6285-EF56-FA72E9E07C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35530" y="1664522"/>
            <a:ext cx="7520940" cy="4136517"/>
          </a:xfrm>
          <a:prstGeom prst="rect">
            <a:avLst/>
          </a:prstGeom>
        </p:spPr>
      </p:pic>
    </p:spTree>
    <p:extLst>
      <p:ext uri="{BB962C8B-B14F-4D97-AF65-F5344CB8AC3E}">
        <p14:creationId xmlns:p14="http://schemas.microsoft.com/office/powerpoint/2010/main" val="287868364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2D39BF-6E80-4F17-94FB-E5152C64BEAF}"/>
              </a:ext>
            </a:extLst>
          </p:cNvPr>
          <p:cNvSpPr>
            <a:spLocks noGrp="1"/>
          </p:cNvSpPr>
          <p:nvPr>
            <p:ph type="title"/>
          </p:nvPr>
        </p:nvSpPr>
        <p:spPr>
          <a:xfrm>
            <a:off x="228600" y="438772"/>
            <a:ext cx="11514762" cy="1153829"/>
          </a:xfrm>
        </p:spPr>
        <p:txBody>
          <a:bodyPr vert="horz" lIns="91440" tIns="45720" rIns="91440" bIns="45720" rtlCol="0" anchor="ctr">
            <a:noAutofit/>
          </a:bodyPr>
          <a:lstStyle/>
          <a:p>
            <a:r>
              <a:rPr lang="en-US" dirty="0">
                <a:solidFill>
                  <a:schemeClr val="accent2"/>
                </a:solidFill>
              </a:rPr>
              <a:t>Come </a:t>
            </a:r>
            <a:r>
              <a:rPr lang="en-US" dirty="0" err="1">
                <a:solidFill>
                  <a:schemeClr val="accent2"/>
                </a:solidFill>
              </a:rPr>
              <a:t>naviga</a:t>
            </a:r>
            <a:r>
              <a:rPr lang="en-US" dirty="0">
                <a:solidFill>
                  <a:schemeClr val="accent2"/>
                </a:solidFill>
              </a:rPr>
              <a:t> </a:t>
            </a:r>
            <a:r>
              <a:rPr lang="en-US" dirty="0" err="1">
                <a:solidFill>
                  <a:schemeClr val="accent2"/>
                </a:solidFill>
              </a:rPr>
              <a:t>una</a:t>
            </a:r>
            <a:r>
              <a:rPr lang="en-US" dirty="0">
                <a:solidFill>
                  <a:schemeClr val="accent2"/>
                </a:solidFill>
              </a:rPr>
              <a:t> SPA(Single-Page-Application)?</a:t>
            </a:r>
          </a:p>
        </p:txBody>
      </p:sp>
      <p:sp>
        <p:nvSpPr>
          <p:cNvPr id="10" name="Footer Placeholder 2">
            <a:extLst>
              <a:ext uri="{FF2B5EF4-FFF2-40B4-BE49-F238E27FC236}">
                <a16:creationId xmlns:a16="http://schemas.microsoft.com/office/drawing/2014/main" id="{7F0B546C-5020-D455-AB6B-4F979E6DFE90}"/>
              </a:ext>
            </a:extLst>
          </p:cNvPr>
          <p:cNvSpPr txBox="1">
            <a:spLocks/>
          </p:cNvSpPr>
          <p:nvPr/>
        </p:nvSpPr>
        <p:spPr>
          <a:xfrm>
            <a:off x="0" y="6492875"/>
            <a:ext cx="5867400" cy="365125"/>
          </a:xfrm>
          <a:prstGeom prst="rect">
            <a:avLst/>
          </a:prstGeom>
        </p:spPr>
        <p:txBody>
          <a:bodyPr vert="horz" lIns="91440" tIns="45720" rIns="91440" bIns="45720" rtlCol="0" anchor="ctr"/>
          <a:lstStyle>
            <a:defPPr>
              <a:defRPr lang="it-IT"/>
            </a:defPPr>
            <a:lvl1pPr marL="0" algn="l" defTabSz="914400" rtl="0" eaLnBrk="1" latinLnBrk="0" hangingPunct="1">
              <a:defRPr sz="10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IBM CIC </a:t>
            </a:r>
            <a:r>
              <a:rPr lang="en-150"/>
              <a:t>Web Tier Module </a:t>
            </a:r>
            <a:r>
              <a:rPr lang="en-US"/>
              <a:t>/ © 20</a:t>
            </a:r>
            <a:r>
              <a:rPr lang="it-IT"/>
              <a:t>23</a:t>
            </a:r>
            <a:r>
              <a:rPr lang="en-US"/>
              <a:t> IBM Client Innovation Center</a:t>
            </a:r>
            <a:endParaRPr lang="it-IT"/>
          </a:p>
        </p:txBody>
      </p:sp>
      <p:pic>
        <p:nvPicPr>
          <p:cNvPr id="3" name="Picture 2" descr="A close-up of a white background">
            <a:extLst>
              <a:ext uri="{FF2B5EF4-FFF2-40B4-BE49-F238E27FC236}">
                <a16:creationId xmlns:a16="http://schemas.microsoft.com/office/drawing/2014/main" id="{45D7CF24-EF0A-343C-4EB5-197A3D3A26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86178" y="1664519"/>
            <a:ext cx="7819644" cy="4300804"/>
          </a:xfrm>
          <a:prstGeom prst="rect">
            <a:avLst/>
          </a:prstGeom>
        </p:spPr>
      </p:pic>
      <p:sp>
        <p:nvSpPr>
          <p:cNvPr id="8" name="Text Placeholder 5">
            <a:extLst>
              <a:ext uri="{FF2B5EF4-FFF2-40B4-BE49-F238E27FC236}">
                <a16:creationId xmlns:a16="http://schemas.microsoft.com/office/drawing/2014/main" id="{2385F42E-9942-ABCF-585A-8182659A78AF}"/>
              </a:ext>
            </a:extLst>
          </p:cNvPr>
          <p:cNvSpPr>
            <a:spLocks noGrp="1"/>
          </p:cNvSpPr>
          <p:nvPr>
            <p:ph type="body" sz="quarter" idx="13"/>
          </p:nvPr>
        </p:nvSpPr>
        <p:spPr>
          <a:xfrm>
            <a:off x="228600" y="342263"/>
            <a:ext cx="5212080" cy="300037"/>
          </a:xfrm>
        </p:spPr>
        <p:txBody>
          <a:bodyPr vert="horz" lIns="91440" tIns="45720" rIns="91440" bIns="45720" rtlCol="0" anchor="t">
            <a:noAutofit/>
          </a:bodyPr>
          <a:lstStyle/>
          <a:p>
            <a:r>
              <a:rPr lang="en-US"/>
              <a:t>Day 2 – Routing in React</a:t>
            </a:r>
          </a:p>
        </p:txBody>
      </p:sp>
    </p:spTree>
    <p:extLst>
      <p:ext uri="{BB962C8B-B14F-4D97-AF65-F5344CB8AC3E}">
        <p14:creationId xmlns:p14="http://schemas.microsoft.com/office/powerpoint/2010/main" val="48880929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2D39BF-6E80-4F17-94FB-E5152C64BEAF}"/>
              </a:ext>
            </a:extLst>
          </p:cNvPr>
          <p:cNvSpPr>
            <a:spLocks noGrp="1"/>
          </p:cNvSpPr>
          <p:nvPr>
            <p:ph type="title"/>
          </p:nvPr>
        </p:nvSpPr>
        <p:spPr>
          <a:xfrm>
            <a:off x="228600" y="510692"/>
            <a:ext cx="10799064" cy="1153829"/>
          </a:xfrm>
        </p:spPr>
        <p:txBody>
          <a:bodyPr vert="horz" lIns="91440" tIns="45720" rIns="91440" bIns="45720" rtlCol="0" anchor="ctr">
            <a:normAutofit/>
          </a:bodyPr>
          <a:lstStyle/>
          <a:p>
            <a:r>
              <a:rPr lang="en-US" dirty="0" err="1">
                <a:solidFill>
                  <a:schemeClr val="accent2"/>
                </a:solidFill>
              </a:rPr>
              <a:t>Navigazione</a:t>
            </a:r>
            <a:r>
              <a:rPr lang="en-US" dirty="0">
                <a:solidFill>
                  <a:schemeClr val="accent2"/>
                </a:solidFill>
              </a:rPr>
              <a:t> </a:t>
            </a:r>
            <a:r>
              <a:rPr lang="en-US" dirty="0" err="1">
                <a:solidFill>
                  <a:schemeClr val="accent2"/>
                </a:solidFill>
              </a:rPr>
              <a:t>tra</a:t>
            </a:r>
            <a:r>
              <a:rPr lang="en-US" dirty="0">
                <a:solidFill>
                  <a:schemeClr val="accent2"/>
                </a:solidFill>
              </a:rPr>
              <a:t> </a:t>
            </a:r>
            <a:r>
              <a:rPr lang="en-US" dirty="0" err="1">
                <a:solidFill>
                  <a:schemeClr val="accent2"/>
                </a:solidFill>
              </a:rPr>
              <a:t>componenti</a:t>
            </a:r>
            <a:endParaRPr lang="en-US" dirty="0">
              <a:solidFill>
                <a:schemeClr val="accent2"/>
              </a:solidFill>
            </a:endParaRPr>
          </a:p>
        </p:txBody>
      </p:sp>
      <p:sp>
        <p:nvSpPr>
          <p:cNvPr id="10" name="Footer Placeholder 2">
            <a:extLst>
              <a:ext uri="{FF2B5EF4-FFF2-40B4-BE49-F238E27FC236}">
                <a16:creationId xmlns:a16="http://schemas.microsoft.com/office/drawing/2014/main" id="{7F0B546C-5020-D455-AB6B-4F979E6DFE90}"/>
              </a:ext>
            </a:extLst>
          </p:cNvPr>
          <p:cNvSpPr txBox="1">
            <a:spLocks/>
          </p:cNvSpPr>
          <p:nvPr/>
        </p:nvSpPr>
        <p:spPr>
          <a:xfrm>
            <a:off x="0" y="6492875"/>
            <a:ext cx="5867400" cy="365125"/>
          </a:xfrm>
          <a:prstGeom prst="rect">
            <a:avLst/>
          </a:prstGeom>
        </p:spPr>
        <p:txBody>
          <a:bodyPr vert="horz" lIns="91440" tIns="45720" rIns="91440" bIns="45720" rtlCol="0" anchor="ctr"/>
          <a:lstStyle>
            <a:defPPr>
              <a:defRPr lang="it-IT"/>
            </a:defPPr>
            <a:lvl1pPr marL="0" algn="l" defTabSz="914400" rtl="0" eaLnBrk="1" latinLnBrk="0" hangingPunct="1">
              <a:defRPr sz="10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IBM CIC </a:t>
            </a:r>
            <a:r>
              <a:rPr lang="en-150"/>
              <a:t>Web Tier Module </a:t>
            </a:r>
            <a:r>
              <a:rPr lang="en-US"/>
              <a:t>/ © 20</a:t>
            </a:r>
            <a:r>
              <a:rPr lang="it-IT"/>
              <a:t>23</a:t>
            </a:r>
            <a:r>
              <a:rPr lang="en-US"/>
              <a:t> IBM Client Innovation Center</a:t>
            </a:r>
            <a:endParaRPr lang="it-IT"/>
          </a:p>
        </p:txBody>
      </p:sp>
      <p:sp>
        <p:nvSpPr>
          <p:cNvPr id="2" name="Text Placeholder 6">
            <a:extLst>
              <a:ext uri="{FF2B5EF4-FFF2-40B4-BE49-F238E27FC236}">
                <a16:creationId xmlns:a16="http://schemas.microsoft.com/office/drawing/2014/main" id="{042BB0BD-D77F-3081-1CCF-D529EAECFE13}"/>
              </a:ext>
            </a:extLst>
          </p:cNvPr>
          <p:cNvSpPr>
            <a:spLocks noGrp="1"/>
          </p:cNvSpPr>
          <p:nvPr>
            <p:ph type="body" sz="quarter" idx="14"/>
          </p:nvPr>
        </p:nvSpPr>
        <p:spPr>
          <a:xfrm>
            <a:off x="238874" y="1709754"/>
            <a:ext cx="10451592" cy="2416046"/>
          </a:xfrm>
        </p:spPr>
        <p:txBody>
          <a:bodyPr vert="horz" lIns="91440" tIns="45720" rIns="91440" bIns="45720" rtlCol="0" anchor="t">
            <a:noAutofit/>
          </a:bodyPr>
          <a:lstStyle/>
          <a:p>
            <a:pPr>
              <a:lnSpc>
                <a:spcPct val="100000"/>
              </a:lnSpc>
            </a:pPr>
            <a:r>
              <a:rPr lang="en-US" dirty="0"/>
              <a:t>Il </a:t>
            </a:r>
            <a:r>
              <a:rPr lang="en-US" dirty="0" err="1"/>
              <a:t>meccanismo</a:t>
            </a:r>
            <a:r>
              <a:rPr lang="en-US" dirty="0"/>
              <a:t> </a:t>
            </a:r>
            <a:r>
              <a:rPr lang="en-US" dirty="0" err="1"/>
              <a:t>che</a:t>
            </a:r>
            <a:r>
              <a:rPr lang="en-US" dirty="0"/>
              <a:t> </a:t>
            </a:r>
            <a:r>
              <a:rPr lang="en-US" dirty="0" err="1"/>
              <a:t>offre</a:t>
            </a:r>
            <a:r>
              <a:rPr lang="en-US" dirty="0"/>
              <a:t> la </a:t>
            </a:r>
            <a:r>
              <a:rPr lang="en-US" dirty="0" err="1"/>
              <a:t>percezione</a:t>
            </a:r>
            <a:r>
              <a:rPr lang="en-US" dirty="0"/>
              <a:t> di </a:t>
            </a:r>
            <a:r>
              <a:rPr lang="en-US" dirty="0" err="1"/>
              <a:t>navigazione</a:t>
            </a:r>
            <a:r>
              <a:rPr lang="en-US" dirty="0"/>
              <a:t> </a:t>
            </a:r>
            <a:r>
              <a:rPr lang="en-US" dirty="0" err="1"/>
              <a:t>tra</a:t>
            </a:r>
            <a:r>
              <a:rPr lang="en-US" dirty="0"/>
              <a:t> un </a:t>
            </a:r>
            <a:r>
              <a:rPr lang="en-US" dirty="0" err="1"/>
              <a:t>componente</a:t>
            </a:r>
            <a:r>
              <a:rPr lang="en-US" dirty="0"/>
              <a:t> e </a:t>
            </a:r>
            <a:r>
              <a:rPr lang="en-US" dirty="0" err="1"/>
              <a:t>l’altro</a:t>
            </a:r>
            <a:r>
              <a:rPr lang="en-US" dirty="0"/>
              <a:t> di </a:t>
            </a:r>
            <a:r>
              <a:rPr lang="en-US" dirty="0" err="1"/>
              <a:t>una</a:t>
            </a:r>
            <a:r>
              <a:rPr lang="en-US" dirty="0"/>
              <a:t> SPA è </a:t>
            </a:r>
            <a:r>
              <a:rPr lang="en-US" dirty="0" err="1"/>
              <a:t>chiamato</a:t>
            </a:r>
            <a:r>
              <a:rPr lang="en-US" dirty="0"/>
              <a:t> Routing.</a:t>
            </a:r>
          </a:p>
          <a:p>
            <a:pPr>
              <a:lnSpc>
                <a:spcPct val="100000"/>
              </a:lnSpc>
            </a:pPr>
            <a:r>
              <a:rPr lang="en-US" dirty="0"/>
              <a:t>Il routing è </a:t>
            </a:r>
            <a:r>
              <a:rPr lang="en-US" dirty="0" err="1"/>
              <a:t>rappresentato</a:t>
            </a:r>
            <a:r>
              <a:rPr lang="en-US" dirty="0"/>
              <a:t> da un </a:t>
            </a:r>
            <a:r>
              <a:rPr lang="en-US" dirty="0" err="1"/>
              <a:t>insieme</a:t>
            </a:r>
            <a:r>
              <a:rPr lang="en-US" dirty="0"/>
              <a:t> di </a:t>
            </a:r>
            <a:r>
              <a:rPr lang="en-US" dirty="0" err="1"/>
              <a:t>rotte</a:t>
            </a:r>
            <a:r>
              <a:rPr lang="en-US" dirty="0"/>
              <a:t> e </a:t>
            </a:r>
            <a:r>
              <a:rPr lang="en-US" dirty="0" err="1"/>
              <a:t>ogni</a:t>
            </a:r>
            <a:r>
              <a:rPr lang="en-US" dirty="0"/>
              <a:t> </a:t>
            </a:r>
            <a:r>
              <a:rPr lang="en-US" dirty="0" err="1"/>
              <a:t>rotta</a:t>
            </a:r>
            <a:r>
              <a:rPr lang="en-US" dirty="0"/>
              <a:t> è </a:t>
            </a:r>
            <a:r>
              <a:rPr lang="en-US" dirty="0" err="1"/>
              <a:t>un’associazione</a:t>
            </a:r>
            <a:r>
              <a:rPr lang="en-US" dirty="0"/>
              <a:t> di un </a:t>
            </a:r>
            <a:r>
              <a:rPr lang="en-US" dirty="0" err="1"/>
              <a:t>percorso</a:t>
            </a:r>
            <a:r>
              <a:rPr lang="en-US" dirty="0"/>
              <a:t> ad un </a:t>
            </a:r>
            <a:r>
              <a:rPr lang="en-US" dirty="0" err="1"/>
              <a:t>componente</a:t>
            </a:r>
            <a:r>
              <a:rPr lang="en-US" dirty="0"/>
              <a:t>.</a:t>
            </a:r>
          </a:p>
          <a:p>
            <a:pPr>
              <a:lnSpc>
                <a:spcPct val="100000"/>
              </a:lnSpc>
            </a:pPr>
            <a:r>
              <a:rPr lang="en-US" dirty="0"/>
              <a:t>La </a:t>
            </a:r>
            <a:r>
              <a:rPr lang="en-US" dirty="0" err="1"/>
              <a:t>libreria</a:t>
            </a:r>
            <a:r>
              <a:rPr lang="en-US" dirty="0"/>
              <a:t> </a:t>
            </a:r>
            <a:r>
              <a:rPr lang="en-US" dirty="0" err="1"/>
              <a:t>utilizzata</a:t>
            </a:r>
            <a:r>
              <a:rPr lang="en-US" dirty="0"/>
              <a:t> da React per </a:t>
            </a:r>
            <a:r>
              <a:rPr lang="en-US" dirty="0" err="1"/>
              <a:t>implementare</a:t>
            </a:r>
            <a:r>
              <a:rPr lang="en-US" dirty="0"/>
              <a:t> </a:t>
            </a:r>
            <a:r>
              <a:rPr lang="en-US" dirty="0" err="1"/>
              <a:t>questo</a:t>
            </a:r>
            <a:r>
              <a:rPr lang="en-US" dirty="0"/>
              <a:t> </a:t>
            </a:r>
            <a:r>
              <a:rPr lang="en-US" dirty="0" err="1"/>
              <a:t>meccanismo</a:t>
            </a:r>
            <a:r>
              <a:rPr lang="en-US" dirty="0"/>
              <a:t> è react-router-</a:t>
            </a:r>
            <a:r>
              <a:rPr lang="en-US" dirty="0" err="1"/>
              <a:t>dom</a:t>
            </a:r>
            <a:r>
              <a:rPr lang="en-US" dirty="0"/>
              <a:t>, per </a:t>
            </a:r>
            <a:r>
              <a:rPr lang="en-US" dirty="0" err="1"/>
              <a:t>installarla</a:t>
            </a:r>
            <a:r>
              <a:rPr lang="en-US" dirty="0"/>
              <a:t> </a:t>
            </a:r>
            <a:r>
              <a:rPr lang="en-US" dirty="0" err="1"/>
              <a:t>all’interno</a:t>
            </a:r>
            <a:r>
              <a:rPr lang="en-US" dirty="0"/>
              <a:t> di un </a:t>
            </a:r>
            <a:r>
              <a:rPr lang="en-US" dirty="0" err="1"/>
              <a:t>progetto</a:t>
            </a:r>
            <a:r>
              <a:rPr lang="en-US" dirty="0"/>
              <a:t> </a:t>
            </a:r>
            <a:r>
              <a:rPr lang="en-US" dirty="0" err="1"/>
              <a:t>si</a:t>
            </a:r>
            <a:r>
              <a:rPr lang="en-US" dirty="0"/>
              <a:t> </a:t>
            </a:r>
            <a:r>
              <a:rPr lang="en-US" dirty="0" err="1"/>
              <a:t>esegue</a:t>
            </a:r>
            <a:r>
              <a:rPr lang="en-US" dirty="0"/>
              <a:t> </a:t>
            </a:r>
            <a:r>
              <a:rPr lang="en-US" dirty="0" err="1"/>
              <a:t>questo</a:t>
            </a:r>
            <a:r>
              <a:rPr lang="en-US" dirty="0"/>
              <a:t> </a:t>
            </a:r>
            <a:r>
              <a:rPr lang="en-US" dirty="0" err="1"/>
              <a:t>comando</a:t>
            </a:r>
            <a:r>
              <a:rPr lang="en-US" dirty="0"/>
              <a:t>:</a:t>
            </a:r>
          </a:p>
          <a:p>
            <a:pPr>
              <a:lnSpc>
                <a:spcPct val="100000"/>
              </a:lnSpc>
            </a:pPr>
            <a:endParaRPr lang="en-US" b="1" dirty="0"/>
          </a:p>
        </p:txBody>
      </p:sp>
      <p:pic>
        <p:nvPicPr>
          <p:cNvPr id="7" name="Picture 6">
            <a:extLst>
              <a:ext uri="{FF2B5EF4-FFF2-40B4-BE49-F238E27FC236}">
                <a16:creationId xmlns:a16="http://schemas.microsoft.com/office/drawing/2014/main" id="{DA549254-2B36-4645-59D6-59805BA8BF50}"/>
              </a:ext>
            </a:extLst>
          </p:cNvPr>
          <p:cNvPicPr>
            <a:picLocks noChangeAspect="1"/>
          </p:cNvPicPr>
          <p:nvPr/>
        </p:nvPicPr>
        <p:blipFill>
          <a:blip r:embed="rId3"/>
          <a:stretch>
            <a:fillRect/>
          </a:stretch>
        </p:blipFill>
        <p:spPr>
          <a:xfrm>
            <a:off x="3642815" y="4247734"/>
            <a:ext cx="4906370" cy="760881"/>
          </a:xfrm>
          <a:prstGeom prst="rect">
            <a:avLst/>
          </a:prstGeom>
        </p:spPr>
      </p:pic>
      <p:sp>
        <p:nvSpPr>
          <p:cNvPr id="8" name="Text Placeholder 5">
            <a:extLst>
              <a:ext uri="{FF2B5EF4-FFF2-40B4-BE49-F238E27FC236}">
                <a16:creationId xmlns:a16="http://schemas.microsoft.com/office/drawing/2014/main" id="{3FCF0C62-9E76-0B54-A2B1-B9F803BE9FCB}"/>
              </a:ext>
            </a:extLst>
          </p:cNvPr>
          <p:cNvSpPr>
            <a:spLocks noGrp="1"/>
          </p:cNvSpPr>
          <p:nvPr>
            <p:ph type="body" sz="quarter" idx="13"/>
          </p:nvPr>
        </p:nvSpPr>
        <p:spPr>
          <a:xfrm>
            <a:off x="228600" y="342263"/>
            <a:ext cx="5212080" cy="300037"/>
          </a:xfrm>
        </p:spPr>
        <p:txBody>
          <a:bodyPr vert="horz" lIns="91440" tIns="45720" rIns="91440" bIns="45720" rtlCol="0" anchor="t">
            <a:noAutofit/>
          </a:bodyPr>
          <a:lstStyle/>
          <a:p>
            <a:r>
              <a:rPr lang="en-US"/>
              <a:t>Day 2 – Routing in React</a:t>
            </a:r>
          </a:p>
        </p:txBody>
      </p:sp>
    </p:spTree>
    <p:extLst>
      <p:ext uri="{BB962C8B-B14F-4D97-AF65-F5344CB8AC3E}">
        <p14:creationId xmlns:p14="http://schemas.microsoft.com/office/powerpoint/2010/main" val="11774396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A8DD2B6-C95D-4E2F-A9AE-645FF0FF5F4E}"/>
              </a:ext>
            </a:extLst>
          </p:cNvPr>
          <p:cNvSpPr>
            <a:spLocks noGrp="1"/>
          </p:cNvSpPr>
          <p:nvPr>
            <p:ph type="body" sz="quarter" idx="14"/>
          </p:nvPr>
        </p:nvSpPr>
        <p:spPr>
          <a:xfrm>
            <a:off x="228600" y="1582416"/>
            <a:ext cx="11729558" cy="3839482"/>
          </a:xfrm>
        </p:spPr>
        <p:txBody>
          <a:bodyPr vert="horz" lIns="91440" tIns="45720" rIns="91440" bIns="45720" rtlCol="0" anchor="t">
            <a:noAutofit/>
          </a:bodyPr>
          <a:lstStyle/>
          <a:p>
            <a:r>
              <a:rPr lang="en-US" dirty="0"/>
              <a:t>React è </a:t>
            </a:r>
            <a:r>
              <a:rPr lang="en-US" dirty="0" err="1"/>
              <a:t>una</a:t>
            </a:r>
            <a:r>
              <a:rPr lang="en-US" dirty="0"/>
              <a:t> </a:t>
            </a:r>
            <a:r>
              <a:rPr lang="en-US" dirty="0" err="1"/>
              <a:t>libreria</a:t>
            </a:r>
            <a:r>
              <a:rPr lang="en-US" dirty="0"/>
              <a:t> JavaScript open-source </a:t>
            </a:r>
            <a:r>
              <a:rPr lang="en-US" dirty="0" err="1"/>
              <a:t>utilizzata</a:t>
            </a:r>
            <a:r>
              <a:rPr lang="en-US" dirty="0"/>
              <a:t> per </a:t>
            </a:r>
            <a:r>
              <a:rPr lang="en-US" dirty="0" err="1"/>
              <a:t>costruire</a:t>
            </a:r>
            <a:r>
              <a:rPr lang="en-US" dirty="0"/>
              <a:t> User Interface </a:t>
            </a:r>
            <a:r>
              <a:rPr lang="en-US" dirty="0" err="1"/>
              <a:t>interattive</a:t>
            </a:r>
            <a:r>
              <a:rPr lang="en-US" dirty="0"/>
              <a:t> e </a:t>
            </a:r>
            <a:r>
              <a:rPr lang="en-US" dirty="0" err="1"/>
              <a:t>dinamiche</a:t>
            </a:r>
            <a:r>
              <a:rPr lang="en-US" dirty="0"/>
              <a:t>.</a:t>
            </a:r>
          </a:p>
          <a:p>
            <a:endParaRPr lang="en-US" i="1" dirty="0"/>
          </a:p>
          <a:p>
            <a:r>
              <a:rPr lang="en-US" dirty="0"/>
              <a:t>React ha </a:t>
            </a:r>
            <a:r>
              <a:rPr lang="en-US" dirty="0" err="1"/>
              <a:t>tre</a:t>
            </a:r>
            <a:r>
              <a:rPr lang="en-US" dirty="0"/>
              <a:t> </a:t>
            </a:r>
            <a:r>
              <a:rPr lang="en-US" dirty="0" err="1"/>
              <a:t>punti</a:t>
            </a:r>
            <a:r>
              <a:rPr lang="en-US" dirty="0"/>
              <a:t> di forza:</a:t>
            </a:r>
          </a:p>
          <a:p>
            <a:pPr marL="285750" indent="-285750">
              <a:buFont typeface="Arial" panose="020B0604020202020204" pitchFamily="34" charset="0"/>
              <a:buChar char="•"/>
            </a:pPr>
            <a:r>
              <a:rPr lang="en-US" dirty="0" err="1"/>
              <a:t>Approccio</a:t>
            </a:r>
            <a:r>
              <a:rPr lang="en-US" dirty="0"/>
              <a:t> </a:t>
            </a:r>
            <a:r>
              <a:rPr lang="en-US" dirty="0" err="1"/>
              <a:t>dichiarativo</a:t>
            </a:r>
            <a:r>
              <a:rPr lang="en-US" dirty="0"/>
              <a:t>;</a:t>
            </a:r>
          </a:p>
          <a:p>
            <a:pPr marL="285750" indent="-285750">
              <a:buFont typeface="Arial" panose="020B0604020202020204" pitchFamily="34" charset="0"/>
              <a:buChar char="•"/>
            </a:pPr>
            <a:r>
              <a:rPr lang="en-US" dirty="0" err="1"/>
              <a:t>Efficienza</a:t>
            </a:r>
            <a:r>
              <a:rPr lang="en-US" dirty="0"/>
              <a:t>;</a:t>
            </a:r>
          </a:p>
          <a:p>
            <a:pPr marL="285750" indent="-285750">
              <a:buFont typeface="Arial" panose="020B0604020202020204" pitchFamily="34" charset="0"/>
              <a:buChar char="•"/>
            </a:pPr>
            <a:r>
              <a:rPr lang="en-US" dirty="0" err="1"/>
              <a:t>Flessibilità</a:t>
            </a:r>
            <a:r>
              <a:rPr lang="en-US" dirty="0"/>
              <a: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7" name="Text Placeholder 6">
            <a:extLst>
              <a:ext uri="{FF2B5EF4-FFF2-40B4-BE49-F238E27FC236}">
                <a16:creationId xmlns:a16="http://schemas.microsoft.com/office/drawing/2014/main" id="{15086145-609F-4C37-6AB2-7F45575EC2F9}"/>
              </a:ext>
            </a:extLst>
          </p:cNvPr>
          <p:cNvSpPr>
            <a:spLocks noGrp="1"/>
          </p:cNvSpPr>
          <p:nvPr>
            <p:ph type="body" sz="quarter" idx="13"/>
          </p:nvPr>
        </p:nvSpPr>
        <p:spPr/>
        <p:txBody>
          <a:bodyPr vert="horz" lIns="91440" tIns="45720" rIns="91440" bIns="45720" rtlCol="0" anchor="t">
            <a:noAutofit/>
          </a:bodyPr>
          <a:lstStyle/>
          <a:p>
            <a:r>
              <a:rPr lang="en-US">
                <a:solidFill>
                  <a:schemeClr val="accent5"/>
                </a:solidFill>
              </a:rPr>
              <a:t>Day 1 – </a:t>
            </a:r>
            <a:r>
              <a:rPr lang="en-US" err="1">
                <a:solidFill>
                  <a:schemeClr val="accent5"/>
                </a:solidFill>
              </a:rPr>
              <a:t>Introduzione</a:t>
            </a:r>
            <a:r>
              <a:rPr lang="en-US">
                <a:solidFill>
                  <a:schemeClr val="accent5"/>
                </a:solidFill>
              </a:rPr>
              <a:t> a React</a:t>
            </a:r>
          </a:p>
        </p:txBody>
      </p:sp>
      <p:sp>
        <p:nvSpPr>
          <p:cNvPr id="6" name="Footer Placeholder 2">
            <a:extLst>
              <a:ext uri="{FF2B5EF4-FFF2-40B4-BE49-F238E27FC236}">
                <a16:creationId xmlns:a16="http://schemas.microsoft.com/office/drawing/2014/main" id="{018FFDD9-0E6C-7798-DB47-59C81E6726FC}"/>
              </a:ext>
            </a:extLst>
          </p:cNvPr>
          <p:cNvSpPr txBox="1">
            <a:spLocks/>
          </p:cNvSpPr>
          <p:nvPr/>
        </p:nvSpPr>
        <p:spPr>
          <a:xfrm>
            <a:off x="0" y="6492875"/>
            <a:ext cx="5867400" cy="365125"/>
          </a:xfrm>
          <a:prstGeom prst="rect">
            <a:avLst/>
          </a:prstGeom>
        </p:spPr>
        <p:txBody>
          <a:bodyPr vert="horz" lIns="91440" tIns="45720" rIns="91440" bIns="45720" rtlCol="0" anchor="ctr"/>
          <a:lstStyle>
            <a:defPPr>
              <a:defRPr lang="it-IT"/>
            </a:defPPr>
            <a:lvl1pPr marL="0" algn="l" defTabSz="914400" rtl="0" eaLnBrk="1" latinLnBrk="0" hangingPunct="1">
              <a:defRPr sz="10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IBM CIC </a:t>
            </a:r>
            <a:r>
              <a:rPr lang="en-150"/>
              <a:t>Web Tier Module </a:t>
            </a:r>
            <a:r>
              <a:rPr lang="en-US"/>
              <a:t>/ © 20</a:t>
            </a:r>
            <a:r>
              <a:rPr lang="it-IT"/>
              <a:t>23</a:t>
            </a:r>
            <a:r>
              <a:rPr lang="en-US"/>
              <a:t> IBM Client Innovation Center</a:t>
            </a:r>
            <a:endParaRPr lang="it-IT"/>
          </a:p>
        </p:txBody>
      </p:sp>
      <p:pic>
        <p:nvPicPr>
          <p:cNvPr id="5" name="Picture 4" descr="A logo with many logos">
            <a:extLst>
              <a:ext uri="{FF2B5EF4-FFF2-40B4-BE49-F238E27FC236}">
                <a16:creationId xmlns:a16="http://schemas.microsoft.com/office/drawing/2014/main" id="{6B53F1A2-7FDC-0B8C-C80A-916E7E2239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66779" y="2210149"/>
            <a:ext cx="8391379" cy="2913673"/>
          </a:xfrm>
          <a:prstGeom prst="rect">
            <a:avLst/>
          </a:prstGeom>
        </p:spPr>
      </p:pic>
      <p:sp>
        <p:nvSpPr>
          <p:cNvPr id="9" name="Title 4">
            <a:extLst>
              <a:ext uri="{FF2B5EF4-FFF2-40B4-BE49-F238E27FC236}">
                <a16:creationId xmlns:a16="http://schemas.microsoft.com/office/drawing/2014/main" id="{7B4D1296-F270-6AC0-6E54-25891F5F19F3}"/>
              </a:ext>
            </a:extLst>
          </p:cNvPr>
          <p:cNvSpPr>
            <a:spLocks noGrp="1"/>
          </p:cNvSpPr>
          <p:nvPr>
            <p:ph type="title"/>
          </p:nvPr>
        </p:nvSpPr>
        <p:spPr>
          <a:xfrm>
            <a:off x="228600" y="512629"/>
            <a:ext cx="10369513" cy="885253"/>
          </a:xfrm>
        </p:spPr>
        <p:txBody>
          <a:bodyPr vert="horz" lIns="91440" tIns="45720" rIns="91440" bIns="45720" rtlCol="0" anchor="ctr">
            <a:normAutofit/>
          </a:bodyPr>
          <a:lstStyle/>
          <a:p>
            <a:r>
              <a:rPr lang="en-US" dirty="0">
                <a:solidFill>
                  <a:schemeClr val="accent2"/>
                </a:solidFill>
              </a:rPr>
              <a:t>Che </a:t>
            </a:r>
            <a:r>
              <a:rPr lang="en-US" dirty="0" err="1">
                <a:solidFill>
                  <a:schemeClr val="accent2"/>
                </a:solidFill>
              </a:rPr>
              <a:t>cos’è</a:t>
            </a:r>
            <a:r>
              <a:rPr lang="en-US" dirty="0">
                <a:solidFill>
                  <a:schemeClr val="accent2"/>
                </a:solidFill>
              </a:rPr>
              <a:t> React?</a:t>
            </a:r>
          </a:p>
        </p:txBody>
      </p:sp>
    </p:spTree>
    <p:extLst>
      <p:ext uri="{BB962C8B-B14F-4D97-AF65-F5344CB8AC3E}">
        <p14:creationId xmlns:p14="http://schemas.microsoft.com/office/powerpoint/2010/main" val="42551245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2D39BF-6E80-4F17-94FB-E5152C64BEAF}"/>
              </a:ext>
            </a:extLst>
          </p:cNvPr>
          <p:cNvSpPr>
            <a:spLocks noGrp="1"/>
          </p:cNvSpPr>
          <p:nvPr>
            <p:ph type="title"/>
          </p:nvPr>
        </p:nvSpPr>
        <p:spPr>
          <a:xfrm>
            <a:off x="228600" y="510694"/>
            <a:ext cx="10799064" cy="1153829"/>
          </a:xfrm>
        </p:spPr>
        <p:txBody>
          <a:bodyPr vert="horz" lIns="91440" tIns="45720" rIns="91440" bIns="45720" rtlCol="0" anchor="ctr">
            <a:normAutofit/>
          </a:bodyPr>
          <a:lstStyle/>
          <a:p>
            <a:r>
              <a:rPr lang="en-US">
                <a:solidFill>
                  <a:schemeClr val="accent2"/>
                </a:solidFill>
              </a:rPr>
              <a:t>Routing</a:t>
            </a:r>
            <a:endParaRPr lang="en-US" dirty="0">
              <a:solidFill>
                <a:schemeClr val="accent2"/>
              </a:solidFill>
            </a:endParaRPr>
          </a:p>
        </p:txBody>
      </p:sp>
      <p:sp>
        <p:nvSpPr>
          <p:cNvPr id="10" name="Footer Placeholder 2">
            <a:extLst>
              <a:ext uri="{FF2B5EF4-FFF2-40B4-BE49-F238E27FC236}">
                <a16:creationId xmlns:a16="http://schemas.microsoft.com/office/drawing/2014/main" id="{7F0B546C-5020-D455-AB6B-4F979E6DFE90}"/>
              </a:ext>
            </a:extLst>
          </p:cNvPr>
          <p:cNvSpPr txBox="1">
            <a:spLocks/>
          </p:cNvSpPr>
          <p:nvPr/>
        </p:nvSpPr>
        <p:spPr>
          <a:xfrm>
            <a:off x="0" y="6492875"/>
            <a:ext cx="5867400" cy="365125"/>
          </a:xfrm>
          <a:prstGeom prst="rect">
            <a:avLst/>
          </a:prstGeom>
        </p:spPr>
        <p:txBody>
          <a:bodyPr vert="horz" lIns="91440" tIns="45720" rIns="91440" bIns="45720" rtlCol="0" anchor="ctr"/>
          <a:lstStyle>
            <a:defPPr>
              <a:defRPr lang="it-IT"/>
            </a:defPPr>
            <a:lvl1pPr marL="0" algn="l" defTabSz="914400" rtl="0" eaLnBrk="1" latinLnBrk="0" hangingPunct="1">
              <a:defRPr sz="10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IBM CIC </a:t>
            </a:r>
            <a:r>
              <a:rPr lang="en-150"/>
              <a:t>Web Tier Module </a:t>
            </a:r>
            <a:r>
              <a:rPr lang="en-US"/>
              <a:t>/ © 20</a:t>
            </a:r>
            <a:r>
              <a:rPr lang="it-IT"/>
              <a:t>23</a:t>
            </a:r>
            <a:r>
              <a:rPr lang="en-US"/>
              <a:t> IBM Client Innovation Center</a:t>
            </a:r>
            <a:endParaRPr lang="it-IT"/>
          </a:p>
        </p:txBody>
      </p:sp>
      <p:sp>
        <p:nvSpPr>
          <p:cNvPr id="2" name="Text Placeholder 6">
            <a:extLst>
              <a:ext uri="{FF2B5EF4-FFF2-40B4-BE49-F238E27FC236}">
                <a16:creationId xmlns:a16="http://schemas.microsoft.com/office/drawing/2014/main" id="{042BB0BD-D77F-3081-1CCF-D529EAECFE13}"/>
              </a:ext>
            </a:extLst>
          </p:cNvPr>
          <p:cNvSpPr>
            <a:spLocks noGrp="1"/>
          </p:cNvSpPr>
          <p:nvPr>
            <p:ph type="body" sz="quarter" idx="14"/>
          </p:nvPr>
        </p:nvSpPr>
        <p:spPr>
          <a:xfrm>
            <a:off x="261562" y="1605960"/>
            <a:ext cx="11648326" cy="1051570"/>
          </a:xfrm>
        </p:spPr>
        <p:txBody>
          <a:bodyPr vert="horz" lIns="91440" tIns="45720" rIns="91440" bIns="45720" rtlCol="0" anchor="t">
            <a:noAutofit/>
          </a:bodyPr>
          <a:lstStyle/>
          <a:p>
            <a:pPr>
              <a:lnSpc>
                <a:spcPct val="100000"/>
              </a:lnSpc>
            </a:pPr>
            <a:r>
              <a:rPr lang="en-US" dirty="0"/>
              <a:t>Una volta </a:t>
            </a:r>
            <a:r>
              <a:rPr lang="en-US" dirty="0" err="1"/>
              <a:t>installata</a:t>
            </a:r>
            <a:r>
              <a:rPr lang="en-US" dirty="0"/>
              <a:t> la </a:t>
            </a:r>
            <a:r>
              <a:rPr lang="en-US" dirty="0" err="1"/>
              <a:t>libreria</a:t>
            </a:r>
            <a:r>
              <a:rPr lang="en-US" dirty="0"/>
              <a:t>, per </a:t>
            </a:r>
            <a:r>
              <a:rPr lang="en-US" dirty="0" err="1"/>
              <a:t>costruire</a:t>
            </a:r>
            <a:r>
              <a:rPr lang="en-US" dirty="0"/>
              <a:t> il nostro </a:t>
            </a:r>
            <a:r>
              <a:rPr lang="en-US" dirty="0" err="1"/>
              <a:t>componente</a:t>
            </a:r>
            <a:r>
              <a:rPr lang="en-US" dirty="0"/>
              <a:t> di Routing, </a:t>
            </a:r>
            <a:r>
              <a:rPr lang="en-US" dirty="0" err="1"/>
              <a:t>abbiamo</a:t>
            </a:r>
            <a:r>
              <a:rPr lang="en-US" dirty="0"/>
              <a:t> </a:t>
            </a:r>
            <a:r>
              <a:rPr lang="en-US" dirty="0" err="1"/>
              <a:t>bisogno</a:t>
            </a:r>
            <a:r>
              <a:rPr lang="en-US" dirty="0"/>
              <a:t> di </a:t>
            </a:r>
            <a:r>
              <a:rPr lang="en-US" dirty="0" err="1"/>
              <a:t>importare</a:t>
            </a:r>
            <a:r>
              <a:rPr lang="en-US" dirty="0"/>
              <a:t> </a:t>
            </a:r>
            <a:r>
              <a:rPr lang="en-US" dirty="0" err="1"/>
              <a:t>BrowserRouter</a:t>
            </a:r>
            <a:r>
              <a:rPr lang="en-US" dirty="0"/>
              <a:t>, Routes e Route.</a:t>
            </a:r>
          </a:p>
          <a:p>
            <a:pPr>
              <a:lnSpc>
                <a:spcPct val="100000"/>
              </a:lnSpc>
            </a:pPr>
            <a:endParaRPr lang="en-US" dirty="0"/>
          </a:p>
        </p:txBody>
      </p:sp>
      <p:sp>
        <p:nvSpPr>
          <p:cNvPr id="8" name="Text Placeholder 5">
            <a:extLst>
              <a:ext uri="{FF2B5EF4-FFF2-40B4-BE49-F238E27FC236}">
                <a16:creationId xmlns:a16="http://schemas.microsoft.com/office/drawing/2014/main" id="{9D7C6744-9E98-7372-470D-E2C215D55966}"/>
              </a:ext>
            </a:extLst>
          </p:cNvPr>
          <p:cNvSpPr>
            <a:spLocks noGrp="1"/>
          </p:cNvSpPr>
          <p:nvPr>
            <p:ph type="body" sz="quarter" idx="13"/>
          </p:nvPr>
        </p:nvSpPr>
        <p:spPr>
          <a:xfrm>
            <a:off x="228600" y="342263"/>
            <a:ext cx="5212080" cy="300037"/>
          </a:xfrm>
        </p:spPr>
        <p:txBody>
          <a:bodyPr vert="horz" lIns="91440" tIns="45720" rIns="91440" bIns="45720" rtlCol="0" anchor="t">
            <a:noAutofit/>
          </a:bodyPr>
          <a:lstStyle/>
          <a:p>
            <a:r>
              <a:rPr lang="en-US"/>
              <a:t>Day 2 – Routing in React</a:t>
            </a:r>
          </a:p>
        </p:txBody>
      </p:sp>
      <p:pic>
        <p:nvPicPr>
          <p:cNvPr id="11" name="Picture 10" descr="A screen shot of a computer program&#10;&#10;Description automatically generated">
            <a:extLst>
              <a:ext uri="{FF2B5EF4-FFF2-40B4-BE49-F238E27FC236}">
                <a16:creationId xmlns:a16="http://schemas.microsoft.com/office/drawing/2014/main" id="{B5CC4BCF-8554-5F33-D36C-03B7C65306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91724" y="2485954"/>
            <a:ext cx="4452941" cy="3406499"/>
          </a:xfrm>
          <a:prstGeom prst="rect">
            <a:avLst/>
          </a:prstGeom>
        </p:spPr>
      </p:pic>
    </p:spTree>
    <p:extLst>
      <p:ext uri="{BB962C8B-B14F-4D97-AF65-F5344CB8AC3E}">
        <p14:creationId xmlns:p14="http://schemas.microsoft.com/office/powerpoint/2010/main" val="73423397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ooter Placeholder 2">
            <a:extLst>
              <a:ext uri="{FF2B5EF4-FFF2-40B4-BE49-F238E27FC236}">
                <a16:creationId xmlns:a16="http://schemas.microsoft.com/office/drawing/2014/main" id="{7F0B546C-5020-D455-AB6B-4F979E6DFE90}"/>
              </a:ext>
            </a:extLst>
          </p:cNvPr>
          <p:cNvSpPr txBox="1">
            <a:spLocks/>
          </p:cNvSpPr>
          <p:nvPr/>
        </p:nvSpPr>
        <p:spPr>
          <a:xfrm>
            <a:off x="0" y="6492875"/>
            <a:ext cx="5867400" cy="365125"/>
          </a:xfrm>
          <a:prstGeom prst="rect">
            <a:avLst/>
          </a:prstGeom>
        </p:spPr>
        <p:txBody>
          <a:bodyPr vert="horz" lIns="91440" tIns="45720" rIns="91440" bIns="45720" rtlCol="0" anchor="ctr"/>
          <a:lstStyle>
            <a:defPPr>
              <a:defRPr lang="it-IT"/>
            </a:defPPr>
            <a:lvl1pPr marL="0" algn="l" defTabSz="914400" rtl="0" eaLnBrk="1" latinLnBrk="0" hangingPunct="1">
              <a:defRPr sz="10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IBM CIC </a:t>
            </a:r>
            <a:r>
              <a:rPr lang="en-150"/>
              <a:t>Web Tier Module </a:t>
            </a:r>
            <a:r>
              <a:rPr lang="en-US"/>
              <a:t>/ © 20</a:t>
            </a:r>
            <a:r>
              <a:rPr lang="it-IT"/>
              <a:t>23</a:t>
            </a:r>
            <a:r>
              <a:rPr lang="en-US"/>
              <a:t> IBM Client Innovation Center</a:t>
            </a:r>
            <a:endParaRPr lang="it-IT"/>
          </a:p>
        </p:txBody>
      </p:sp>
      <p:sp>
        <p:nvSpPr>
          <p:cNvPr id="2" name="Text Placeholder 6">
            <a:extLst>
              <a:ext uri="{FF2B5EF4-FFF2-40B4-BE49-F238E27FC236}">
                <a16:creationId xmlns:a16="http://schemas.microsoft.com/office/drawing/2014/main" id="{042BB0BD-D77F-3081-1CCF-D529EAECFE13}"/>
              </a:ext>
            </a:extLst>
          </p:cNvPr>
          <p:cNvSpPr>
            <a:spLocks noGrp="1"/>
          </p:cNvSpPr>
          <p:nvPr>
            <p:ph type="body" sz="quarter" idx="14"/>
          </p:nvPr>
        </p:nvSpPr>
        <p:spPr>
          <a:xfrm>
            <a:off x="228600" y="2828835"/>
            <a:ext cx="5486398" cy="1200329"/>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spAutoFit/>
          </a:bodyPr>
          <a:lstStyle/>
          <a:p>
            <a:pPr eaLnBrk="0" fontAlgn="base" hangingPunct="0">
              <a:lnSpc>
                <a:spcPct val="100000"/>
              </a:lnSpc>
              <a:spcBef>
                <a:spcPct val="0"/>
              </a:spcBef>
              <a:spcAft>
                <a:spcPct val="0"/>
              </a:spcAft>
              <a:buFontTx/>
            </a:pPr>
            <a:r>
              <a:rPr lang="it-IT"/>
              <a:t>L'hook useLocation restituisce l'oggetto di posizione che rappresenta l'attuale URL dell'applicazione. Puoi utilizzare questo hook per ottenere informazioni sulla posizione corrente. </a:t>
            </a:r>
          </a:p>
        </p:txBody>
      </p:sp>
      <p:sp>
        <p:nvSpPr>
          <p:cNvPr id="8" name="Text Placeholder 5">
            <a:extLst>
              <a:ext uri="{FF2B5EF4-FFF2-40B4-BE49-F238E27FC236}">
                <a16:creationId xmlns:a16="http://schemas.microsoft.com/office/drawing/2014/main" id="{9496A074-D4D6-6C66-8338-389EFC3CB59D}"/>
              </a:ext>
            </a:extLst>
          </p:cNvPr>
          <p:cNvSpPr>
            <a:spLocks noGrp="1"/>
          </p:cNvSpPr>
          <p:nvPr>
            <p:ph type="body" sz="quarter" idx="13"/>
          </p:nvPr>
        </p:nvSpPr>
        <p:spPr>
          <a:xfrm>
            <a:off x="228600" y="342263"/>
            <a:ext cx="5212080" cy="300037"/>
          </a:xfrm>
        </p:spPr>
        <p:txBody>
          <a:bodyPr vert="horz" lIns="91440" tIns="45720" rIns="91440" bIns="45720" rtlCol="0" anchor="t">
            <a:noAutofit/>
          </a:bodyPr>
          <a:lstStyle/>
          <a:p>
            <a:r>
              <a:rPr lang="en-US"/>
              <a:t>Day 2 – Routing in React</a:t>
            </a:r>
          </a:p>
        </p:txBody>
      </p:sp>
      <p:pic>
        <p:nvPicPr>
          <p:cNvPr id="12" name="Picture 11" descr="A screen shot of a computer program&#10;&#10;Description automatically generated">
            <a:extLst>
              <a:ext uri="{FF2B5EF4-FFF2-40B4-BE49-F238E27FC236}">
                <a16:creationId xmlns:a16="http://schemas.microsoft.com/office/drawing/2014/main" id="{26A25C6A-7611-C42A-F4A5-B981F754F7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755648"/>
            <a:ext cx="5486398" cy="3346703"/>
          </a:xfrm>
          <a:prstGeom prst="rect">
            <a:avLst/>
          </a:prstGeom>
        </p:spPr>
      </p:pic>
      <p:sp>
        <p:nvSpPr>
          <p:cNvPr id="6" name="Title 4">
            <a:extLst>
              <a:ext uri="{FF2B5EF4-FFF2-40B4-BE49-F238E27FC236}">
                <a16:creationId xmlns:a16="http://schemas.microsoft.com/office/drawing/2014/main" id="{9958AFB6-E16A-B804-7FC1-4EB060759C52}"/>
              </a:ext>
            </a:extLst>
          </p:cNvPr>
          <p:cNvSpPr>
            <a:spLocks noGrp="1"/>
          </p:cNvSpPr>
          <p:nvPr>
            <p:ph type="title"/>
          </p:nvPr>
        </p:nvSpPr>
        <p:spPr>
          <a:xfrm>
            <a:off x="228600" y="510692"/>
            <a:ext cx="10799064" cy="1153829"/>
          </a:xfrm>
        </p:spPr>
        <p:txBody>
          <a:bodyPr vert="horz" lIns="91440" tIns="45720" rIns="91440" bIns="45720" rtlCol="0" anchor="ctr">
            <a:normAutofit/>
          </a:bodyPr>
          <a:lstStyle/>
          <a:p>
            <a:r>
              <a:rPr lang="en-US" dirty="0" err="1">
                <a:solidFill>
                  <a:schemeClr val="accent2"/>
                </a:solidFill>
              </a:rPr>
              <a:t>useLocation</a:t>
            </a:r>
            <a:endParaRPr lang="en-US" dirty="0">
              <a:solidFill>
                <a:schemeClr val="accent2"/>
              </a:solidFill>
            </a:endParaRPr>
          </a:p>
        </p:txBody>
      </p:sp>
    </p:spTree>
    <p:extLst>
      <p:ext uri="{BB962C8B-B14F-4D97-AF65-F5344CB8AC3E}">
        <p14:creationId xmlns:p14="http://schemas.microsoft.com/office/powerpoint/2010/main" val="49046830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ooter Placeholder 2">
            <a:extLst>
              <a:ext uri="{FF2B5EF4-FFF2-40B4-BE49-F238E27FC236}">
                <a16:creationId xmlns:a16="http://schemas.microsoft.com/office/drawing/2014/main" id="{7F0B546C-5020-D455-AB6B-4F979E6DFE90}"/>
              </a:ext>
            </a:extLst>
          </p:cNvPr>
          <p:cNvSpPr txBox="1">
            <a:spLocks/>
          </p:cNvSpPr>
          <p:nvPr/>
        </p:nvSpPr>
        <p:spPr>
          <a:xfrm>
            <a:off x="0" y="6492875"/>
            <a:ext cx="5867400" cy="365125"/>
          </a:xfrm>
          <a:prstGeom prst="rect">
            <a:avLst/>
          </a:prstGeom>
        </p:spPr>
        <p:txBody>
          <a:bodyPr vert="horz" lIns="91440" tIns="45720" rIns="91440" bIns="45720" rtlCol="0" anchor="ctr"/>
          <a:lstStyle>
            <a:defPPr>
              <a:defRPr lang="it-IT"/>
            </a:defPPr>
            <a:lvl1pPr marL="0" algn="l" defTabSz="914400" rtl="0" eaLnBrk="1" latinLnBrk="0" hangingPunct="1">
              <a:defRPr sz="10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IBM CIC </a:t>
            </a:r>
            <a:r>
              <a:rPr lang="en-150"/>
              <a:t>Web Tier Module </a:t>
            </a:r>
            <a:r>
              <a:rPr lang="en-US"/>
              <a:t>/ © 20</a:t>
            </a:r>
            <a:r>
              <a:rPr lang="it-IT"/>
              <a:t>23</a:t>
            </a:r>
            <a:r>
              <a:rPr lang="en-US"/>
              <a:t> IBM Client Innovation Center</a:t>
            </a:r>
            <a:endParaRPr lang="it-IT"/>
          </a:p>
        </p:txBody>
      </p:sp>
      <p:sp>
        <p:nvSpPr>
          <p:cNvPr id="2" name="Text Placeholder 6">
            <a:extLst>
              <a:ext uri="{FF2B5EF4-FFF2-40B4-BE49-F238E27FC236}">
                <a16:creationId xmlns:a16="http://schemas.microsoft.com/office/drawing/2014/main" id="{042BB0BD-D77F-3081-1CCF-D529EAECFE13}"/>
              </a:ext>
            </a:extLst>
          </p:cNvPr>
          <p:cNvSpPr>
            <a:spLocks noGrp="1"/>
          </p:cNvSpPr>
          <p:nvPr>
            <p:ph type="body" sz="quarter" idx="14"/>
          </p:nvPr>
        </p:nvSpPr>
        <p:spPr>
          <a:xfrm>
            <a:off x="228600" y="2828835"/>
            <a:ext cx="5370816" cy="1200329"/>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spAutoFit/>
          </a:bodyPr>
          <a:lstStyle/>
          <a:p>
            <a:pPr eaLnBrk="0" fontAlgn="base" hangingPunct="0">
              <a:lnSpc>
                <a:spcPct val="100000"/>
              </a:lnSpc>
              <a:spcBef>
                <a:spcPct val="0"/>
              </a:spcBef>
              <a:spcAft>
                <a:spcPct val="0"/>
              </a:spcAft>
              <a:buFontTx/>
            </a:pPr>
            <a:r>
              <a:rPr lang="en-US" err="1"/>
              <a:t>L’hook</a:t>
            </a:r>
            <a:r>
              <a:rPr lang="en-US"/>
              <a:t> </a:t>
            </a:r>
            <a:r>
              <a:rPr lang="en-US" err="1"/>
              <a:t>useNavigate</a:t>
            </a:r>
            <a:r>
              <a:rPr lang="en-US"/>
              <a:t> </a:t>
            </a:r>
            <a:r>
              <a:rPr lang="en-US" err="1"/>
              <a:t>restituisce</a:t>
            </a:r>
            <a:r>
              <a:rPr lang="en-US"/>
              <a:t> </a:t>
            </a:r>
            <a:r>
              <a:rPr lang="en-US" err="1"/>
              <a:t>una</a:t>
            </a:r>
            <a:r>
              <a:rPr lang="en-US"/>
              <a:t> </a:t>
            </a:r>
            <a:r>
              <a:rPr lang="en-US" err="1"/>
              <a:t>funziona</a:t>
            </a:r>
            <a:r>
              <a:rPr lang="en-US"/>
              <a:t> </a:t>
            </a:r>
            <a:r>
              <a:rPr lang="en-US" err="1"/>
              <a:t>che</a:t>
            </a:r>
            <a:r>
              <a:rPr lang="en-US"/>
              <a:t> </a:t>
            </a:r>
            <a:r>
              <a:rPr lang="en-US" err="1"/>
              <a:t>permette</a:t>
            </a:r>
            <a:r>
              <a:rPr lang="en-US"/>
              <a:t> di </a:t>
            </a:r>
            <a:r>
              <a:rPr lang="en-US" err="1"/>
              <a:t>navigare</a:t>
            </a:r>
            <a:r>
              <a:rPr lang="en-US"/>
              <a:t> in </a:t>
            </a:r>
            <a:r>
              <a:rPr lang="en-US" err="1"/>
              <a:t>maniera</a:t>
            </a:r>
            <a:r>
              <a:rPr lang="en-US"/>
              <a:t> </a:t>
            </a:r>
            <a:r>
              <a:rPr lang="en-US" err="1"/>
              <a:t>imperativa</a:t>
            </a:r>
            <a:r>
              <a:rPr lang="en-US"/>
              <a:t> </a:t>
            </a:r>
            <a:r>
              <a:rPr lang="en-US" err="1"/>
              <a:t>l’applicazione</a:t>
            </a:r>
            <a:r>
              <a:rPr lang="en-US"/>
              <a:t>.</a:t>
            </a:r>
          </a:p>
          <a:p>
            <a:pPr eaLnBrk="0" fontAlgn="base" hangingPunct="0">
              <a:lnSpc>
                <a:spcPct val="100000"/>
              </a:lnSpc>
              <a:spcBef>
                <a:spcPct val="0"/>
              </a:spcBef>
              <a:spcAft>
                <a:spcPct val="0"/>
              </a:spcAft>
              <a:buFontTx/>
            </a:pPr>
            <a:endParaRPr lang="en-US"/>
          </a:p>
        </p:txBody>
      </p:sp>
      <p:sp>
        <p:nvSpPr>
          <p:cNvPr id="8" name="Text Placeholder 5">
            <a:extLst>
              <a:ext uri="{FF2B5EF4-FFF2-40B4-BE49-F238E27FC236}">
                <a16:creationId xmlns:a16="http://schemas.microsoft.com/office/drawing/2014/main" id="{326F2820-D1EF-2279-A626-0491B7D565F6}"/>
              </a:ext>
            </a:extLst>
          </p:cNvPr>
          <p:cNvSpPr>
            <a:spLocks noGrp="1"/>
          </p:cNvSpPr>
          <p:nvPr>
            <p:ph type="body" sz="quarter" idx="13"/>
          </p:nvPr>
        </p:nvSpPr>
        <p:spPr>
          <a:xfrm>
            <a:off x="228600" y="342263"/>
            <a:ext cx="5212080" cy="300037"/>
          </a:xfrm>
        </p:spPr>
        <p:txBody>
          <a:bodyPr vert="horz" lIns="91440" tIns="45720" rIns="91440" bIns="45720" rtlCol="0" anchor="t">
            <a:noAutofit/>
          </a:bodyPr>
          <a:lstStyle/>
          <a:p>
            <a:r>
              <a:rPr lang="en-US"/>
              <a:t>Day 2 – Routing in React</a:t>
            </a:r>
          </a:p>
        </p:txBody>
      </p:sp>
      <p:pic>
        <p:nvPicPr>
          <p:cNvPr id="13" name="Picture 12" descr="A screen shot of a computer program&#10;&#10;Description automatically generated">
            <a:extLst>
              <a:ext uri="{FF2B5EF4-FFF2-40B4-BE49-F238E27FC236}">
                <a16:creationId xmlns:a16="http://schemas.microsoft.com/office/drawing/2014/main" id="{7AD1943C-7558-23C7-9BD7-97A880FB43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565094"/>
            <a:ext cx="4679263" cy="3727812"/>
          </a:xfrm>
          <a:prstGeom prst="rect">
            <a:avLst/>
          </a:prstGeom>
        </p:spPr>
      </p:pic>
      <p:sp>
        <p:nvSpPr>
          <p:cNvPr id="6" name="Title 4">
            <a:extLst>
              <a:ext uri="{FF2B5EF4-FFF2-40B4-BE49-F238E27FC236}">
                <a16:creationId xmlns:a16="http://schemas.microsoft.com/office/drawing/2014/main" id="{05E9BE85-25A1-DFCE-176C-4A8E2360ADB7}"/>
              </a:ext>
            </a:extLst>
          </p:cNvPr>
          <p:cNvSpPr>
            <a:spLocks noGrp="1"/>
          </p:cNvSpPr>
          <p:nvPr>
            <p:ph type="title"/>
          </p:nvPr>
        </p:nvSpPr>
        <p:spPr>
          <a:xfrm>
            <a:off x="228600" y="510692"/>
            <a:ext cx="10799064" cy="1153829"/>
          </a:xfrm>
        </p:spPr>
        <p:txBody>
          <a:bodyPr vert="horz" lIns="91440" tIns="45720" rIns="91440" bIns="45720" rtlCol="0" anchor="ctr">
            <a:normAutofit/>
          </a:bodyPr>
          <a:lstStyle/>
          <a:p>
            <a:r>
              <a:rPr lang="en-US" dirty="0" err="1">
                <a:solidFill>
                  <a:schemeClr val="accent2"/>
                </a:solidFill>
              </a:rPr>
              <a:t>useNavigate</a:t>
            </a:r>
            <a:endParaRPr lang="en-US" dirty="0">
              <a:solidFill>
                <a:schemeClr val="accent2"/>
              </a:solidFill>
            </a:endParaRPr>
          </a:p>
        </p:txBody>
      </p:sp>
    </p:spTree>
    <p:extLst>
      <p:ext uri="{BB962C8B-B14F-4D97-AF65-F5344CB8AC3E}">
        <p14:creationId xmlns:p14="http://schemas.microsoft.com/office/powerpoint/2010/main" val="73656374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ooter Placeholder 2">
            <a:extLst>
              <a:ext uri="{FF2B5EF4-FFF2-40B4-BE49-F238E27FC236}">
                <a16:creationId xmlns:a16="http://schemas.microsoft.com/office/drawing/2014/main" id="{7F0B546C-5020-D455-AB6B-4F979E6DFE90}"/>
              </a:ext>
            </a:extLst>
          </p:cNvPr>
          <p:cNvSpPr txBox="1">
            <a:spLocks/>
          </p:cNvSpPr>
          <p:nvPr/>
        </p:nvSpPr>
        <p:spPr>
          <a:xfrm>
            <a:off x="0" y="6492875"/>
            <a:ext cx="5867400" cy="365125"/>
          </a:xfrm>
          <a:prstGeom prst="rect">
            <a:avLst/>
          </a:prstGeom>
        </p:spPr>
        <p:txBody>
          <a:bodyPr vert="horz" lIns="91440" tIns="45720" rIns="91440" bIns="45720" rtlCol="0" anchor="ctr"/>
          <a:lstStyle>
            <a:defPPr>
              <a:defRPr lang="it-IT"/>
            </a:defPPr>
            <a:lvl1pPr marL="0" algn="l" defTabSz="914400" rtl="0" eaLnBrk="1" latinLnBrk="0" hangingPunct="1">
              <a:defRPr sz="10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IBM CIC </a:t>
            </a:r>
            <a:r>
              <a:rPr lang="en-150"/>
              <a:t>Web Tier Module </a:t>
            </a:r>
            <a:r>
              <a:rPr lang="en-US"/>
              <a:t>/ © 20</a:t>
            </a:r>
            <a:r>
              <a:rPr lang="it-IT"/>
              <a:t>23</a:t>
            </a:r>
            <a:r>
              <a:rPr lang="en-US"/>
              <a:t> IBM Client Innovation Center</a:t>
            </a:r>
            <a:endParaRPr lang="it-IT"/>
          </a:p>
        </p:txBody>
      </p:sp>
      <p:sp>
        <p:nvSpPr>
          <p:cNvPr id="2" name="Text Placeholder 6">
            <a:extLst>
              <a:ext uri="{FF2B5EF4-FFF2-40B4-BE49-F238E27FC236}">
                <a16:creationId xmlns:a16="http://schemas.microsoft.com/office/drawing/2014/main" id="{042BB0BD-D77F-3081-1CCF-D529EAECFE13}"/>
              </a:ext>
            </a:extLst>
          </p:cNvPr>
          <p:cNvSpPr>
            <a:spLocks noGrp="1"/>
          </p:cNvSpPr>
          <p:nvPr>
            <p:ph type="body" sz="quarter" idx="14"/>
          </p:nvPr>
        </p:nvSpPr>
        <p:spPr>
          <a:xfrm>
            <a:off x="228599" y="2690336"/>
            <a:ext cx="5566025" cy="1477328"/>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spAutoFit/>
          </a:bodyPr>
          <a:lstStyle/>
          <a:p>
            <a:pPr eaLnBrk="0" fontAlgn="base" hangingPunct="0">
              <a:lnSpc>
                <a:spcPct val="100000"/>
              </a:lnSpc>
              <a:spcBef>
                <a:spcPct val="0"/>
              </a:spcBef>
              <a:spcAft>
                <a:spcPct val="0"/>
              </a:spcAft>
              <a:buFontTx/>
            </a:pPr>
            <a:r>
              <a:rPr lang="it-IT" dirty="0"/>
              <a:t>Il componente </a:t>
            </a:r>
            <a:r>
              <a:rPr lang="it-IT" i="1" dirty="0"/>
              <a:t>Link</a:t>
            </a:r>
            <a:r>
              <a:rPr lang="it-IT" dirty="0"/>
              <a:t> fornisce una navigazione dichiarativa. Puoi utilizzare questo componente al posto di un tag &lt;a&gt; per reindirizzare l'utente a una specifica route. </a:t>
            </a:r>
          </a:p>
          <a:p>
            <a:pPr eaLnBrk="0" fontAlgn="base" hangingPunct="0">
              <a:lnSpc>
                <a:spcPct val="100000"/>
              </a:lnSpc>
              <a:spcBef>
                <a:spcPct val="0"/>
              </a:spcBef>
              <a:spcAft>
                <a:spcPct val="0"/>
              </a:spcAft>
              <a:buFontTx/>
            </a:pPr>
            <a:endParaRPr lang="en-US" dirty="0"/>
          </a:p>
        </p:txBody>
      </p:sp>
      <p:sp>
        <p:nvSpPr>
          <p:cNvPr id="8" name="Text Placeholder 5">
            <a:extLst>
              <a:ext uri="{FF2B5EF4-FFF2-40B4-BE49-F238E27FC236}">
                <a16:creationId xmlns:a16="http://schemas.microsoft.com/office/drawing/2014/main" id="{326F2820-D1EF-2279-A626-0491B7D565F6}"/>
              </a:ext>
            </a:extLst>
          </p:cNvPr>
          <p:cNvSpPr>
            <a:spLocks noGrp="1"/>
          </p:cNvSpPr>
          <p:nvPr>
            <p:ph type="body" sz="quarter" idx="13"/>
          </p:nvPr>
        </p:nvSpPr>
        <p:spPr>
          <a:xfrm>
            <a:off x="228600" y="342263"/>
            <a:ext cx="5212080" cy="300037"/>
          </a:xfrm>
        </p:spPr>
        <p:txBody>
          <a:bodyPr vert="horz" lIns="91440" tIns="45720" rIns="91440" bIns="45720" rtlCol="0" anchor="t">
            <a:noAutofit/>
          </a:bodyPr>
          <a:lstStyle/>
          <a:p>
            <a:r>
              <a:rPr lang="en-US"/>
              <a:t>Day 2 – Routing in React</a:t>
            </a:r>
          </a:p>
        </p:txBody>
      </p:sp>
      <p:pic>
        <p:nvPicPr>
          <p:cNvPr id="6" name="Picture 5" descr="A screen shot of a computer program&#10;&#10;Description automatically generated">
            <a:extLst>
              <a:ext uri="{FF2B5EF4-FFF2-40B4-BE49-F238E27FC236}">
                <a16:creationId xmlns:a16="http://schemas.microsoft.com/office/drawing/2014/main" id="{674B8853-8604-73D9-A079-D2361BCB89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583508"/>
            <a:ext cx="4147174" cy="3690984"/>
          </a:xfrm>
          <a:prstGeom prst="rect">
            <a:avLst/>
          </a:prstGeom>
        </p:spPr>
      </p:pic>
      <p:sp>
        <p:nvSpPr>
          <p:cNvPr id="3" name="Title 4">
            <a:extLst>
              <a:ext uri="{FF2B5EF4-FFF2-40B4-BE49-F238E27FC236}">
                <a16:creationId xmlns:a16="http://schemas.microsoft.com/office/drawing/2014/main" id="{D217FB38-0080-ED24-FEEC-8094753DF954}"/>
              </a:ext>
            </a:extLst>
          </p:cNvPr>
          <p:cNvSpPr txBox="1">
            <a:spLocks/>
          </p:cNvSpPr>
          <p:nvPr/>
        </p:nvSpPr>
        <p:spPr>
          <a:xfrm>
            <a:off x="228600" y="510692"/>
            <a:ext cx="10799064" cy="115382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chemeClr val="accent4"/>
                </a:solidFill>
                <a:latin typeface="+mj-lt"/>
                <a:ea typeface="+mj-ea"/>
                <a:cs typeface="+mj-cs"/>
              </a:defRPr>
            </a:lvl1pPr>
          </a:lstStyle>
          <a:p>
            <a:r>
              <a:rPr lang="en-US" dirty="0">
                <a:solidFill>
                  <a:schemeClr val="accent2"/>
                </a:solidFill>
              </a:rPr>
              <a:t>Link</a:t>
            </a:r>
          </a:p>
        </p:txBody>
      </p:sp>
    </p:spTree>
    <p:extLst>
      <p:ext uri="{BB962C8B-B14F-4D97-AF65-F5344CB8AC3E}">
        <p14:creationId xmlns:p14="http://schemas.microsoft.com/office/powerpoint/2010/main" val="52536125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Segnaposto contenuto 11" descr="Immagine che contiene Elementi grafici, arte, simbolo, Carattere&#10;&#10;Descrizione generata automaticamente">
            <a:extLst>
              <a:ext uri="{FF2B5EF4-FFF2-40B4-BE49-F238E27FC236}">
                <a16:creationId xmlns:a16="http://schemas.microsoft.com/office/drawing/2014/main" id="{D96AC2F1-CEC3-89FA-C8E2-D0D782B5B5AA}"/>
              </a:ext>
            </a:extLst>
          </p:cNvPr>
          <p:cNvPicPr>
            <a:picLocks noGrp="1" noChangeAspect="1"/>
          </p:cNvPicPr>
          <p:nvPr>
            <p:ph sz="quarter" idx="17"/>
          </p:nvPr>
        </p:nvPicPr>
        <p:blipFill>
          <a:blip r:embed="rId2">
            <a:extLst>
              <a:ext uri="{28A0092B-C50C-407E-A947-70E740481C1C}">
                <a14:useLocalDpi xmlns:a14="http://schemas.microsoft.com/office/drawing/2010/main" val="0"/>
              </a:ext>
            </a:extLst>
          </a:blip>
          <a:stretch>
            <a:fillRect/>
          </a:stretch>
        </p:blipFill>
        <p:spPr>
          <a:xfrm>
            <a:off x="5858934" y="3449465"/>
            <a:ext cx="6325130" cy="3292152"/>
          </a:xfrm>
        </p:spPr>
      </p:pic>
      <p:pic>
        <p:nvPicPr>
          <p:cNvPr id="17" name="Segnaposto contenuto 16">
            <a:extLst>
              <a:ext uri="{FF2B5EF4-FFF2-40B4-BE49-F238E27FC236}">
                <a16:creationId xmlns:a16="http://schemas.microsoft.com/office/drawing/2014/main" id="{626D2F76-E400-EA5F-9A59-8688D5108893}"/>
              </a:ext>
            </a:extLst>
          </p:cNvPr>
          <p:cNvPicPr>
            <a:picLocks noGrp="1" noChangeAspect="1"/>
          </p:cNvPicPr>
          <p:nvPr>
            <p:ph sz="quarter" idx="15"/>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r="15726"/>
          <a:stretch/>
        </p:blipFill>
        <p:spPr>
          <a:xfrm>
            <a:off x="8767113" y="185737"/>
            <a:ext cx="3424887" cy="3048000"/>
          </a:xfrm>
        </p:spPr>
      </p:pic>
      <p:pic>
        <p:nvPicPr>
          <p:cNvPr id="14" name="Segnaposto contenuto 13" descr="Immagine che contiene clipart, Elementi grafici, design&#10;&#10;Descrizione generata automaticamente">
            <a:extLst>
              <a:ext uri="{FF2B5EF4-FFF2-40B4-BE49-F238E27FC236}">
                <a16:creationId xmlns:a16="http://schemas.microsoft.com/office/drawing/2014/main" id="{582A77C3-614B-AC12-9B42-36D0DC50751F}"/>
              </a:ext>
            </a:extLst>
          </p:cNvPr>
          <p:cNvPicPr>
            <a:picLocks noGrp="1" noChangeAspect="1"/>
          </p:cNvPicPr>
          <p:nvPr>
            <p:ph sz="quarter" idx="16"/>
          </p:nvPr>
        </p:nvPicPr>
        <p:blipFill rotWithShape="1">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l="8754" b="15338"/>
          <a:stretch/>
        </p:blipFill>
        <p:spPr>
          <a:xfrm>
            <a:off x="5858933" y="185737"/>
            <a:ext cx="3285067" cy="3048000"/>
          </a:xfrm>
        </p:spPr>
      </p:pic>
      <p:sp>
        <p:nvSpPr>
          <p:cNvPr id="5" name="Titolo 4">
            <a:extLst>
              <a:ext uri="{FF2B5EF4-FFF2-40B4-BE49-F238E27FC236}">
                <a16:creationId xmlns:a16="http://schemas.microsoft.com/office/drawing/2014/main" id="{896FC934-268D-4E7B-3590-5F0F26D4F6D1}"/>
              </a:ext>
            </a:extLst>
          </p:cNvPr>
          <p:cNvSpPr>
            <a:spLocks noGrp="1"/>
          </p:cNvSpPr>
          <p:nvPr>
            <p:ph type="title"/>
          </p:nvPr>
        </p:nvSpPr>
        <p:spPr>
          <a:xfrm>
            <a:off x="228600" y="2668274"/>
            <a:ext cx="4114800" cy="1130926"/>
          </a:xfrm>
        </p:spPr>
        <p:txBody>
          <a:bodyPr vert="horz" lIns="91440" tIns="45720" rIns="91440" bIns="45720" rtlCol="0" anchor="ctr">
            <a:noAutofit/>
          </a:bodyPr>
          <a:lstStyle/>
          <a:p>
            <a:r>
              <a:rPr lang="it-IT" dirty="0">
                <a:solidFill>
                  <a:schemeClr val="accent2"/>
                </a:solidFill>
              </a:rPr>
              <a:t>React per lo sviluppo mobile</a:t>
            </a:r>
          </a:p>
        </p:txBody>
      </p:sp>
      <p:sp>
        <p:nvSpPr>
          <p:cNvPr id="18" name="CasellaDiTesto 17">
            <a:extLst>
              <a:ext uri="{FF2B5EF4-FFF2-40B4-BE49-F238E27FC236}">
                <a16:creationId xmlns:a16="http://schemas.microsoft.com/office/drawing/2014/main" id="{8F67F868-C9B8-7762-EF63-23D2C798C203}"/>
              </a:ext>
            </a:extLst>
          </p:cNvPr>
          <p:cNvSpPr txBox="1"/>
          <p:nvPr/>
        </p:nvSpPr>
        <p:spPr>
          <a:xfrm>
            <a:off x="9139238" y="2841228"/>
            <a:ext cx="3044825" cy="230832"/>
          </a:xfrm>
          <a:prstGeom prst="rect">
            <a:avLst/>
          </a:prstGeom>
          <a:noFill/>
        </p:spPr>
        <p:txBody>
          <a:bodyPr wrap="square" rtlCol="0">
            <a:spAutoFit/>
          </a:bodyPr>
          <a:lstStyle/>
          <a:p>
            <a:endParaRPr lang="it-IT" sz="900"/>
          </a:p>
        </p:txBody>
      </p:sp>
      <p:sp>
        <p:nvSpPr>
          <p:cNvPr id="19" name="Text Placeholder 5">
            <a:extLst>
              <a:ext uri="{FF2B5EF4-FFF2-40B4-BE49-F238E27FC236}">
                <a16:creationId xmlns:a16="http://schemas.microsoft.com/office/drawing/2014/main" id="{205FF674-847A-B660-6482-9C614F005965}"/>
              </a:ext>
            </a:extLst>
          </p:cNvPr>
          <p:cNvSpPr>
            <a:spLocks noGrp="1"/>
          </p:cNvSpPr>
          <p:nvPr>
            <p:ph type="body" sz="quarter" idx="13"/>
          </p:nvPr>
        </p:nvSpPr>
        <p:spPr>
          <a:xfrm>
            <a:off x="228600" y="342263"/>
            <a:ext cx="5212080" cy="300037"/>
          </a:xfrm>
        </p:spPr>
        <p:txBody>
          <a:bodyPr vert="horz" lIns="91440" tIns="45720" rIns="91440" bIns="45720" rtlCol="0" anchor="t">
            <a:noAutofit/>
          </a:bodyPr>
          <a:lstStyle/>
          <a:p>
            <a:r>
              <a:rPr lang="en-US" dirty="0"/>
              <a:t>Day 2 – Mobile development</a:t>
            </a:r>
          </a:p>
        </p:txBody>
      </p:sp>
      <p:sp>
        <p:nvSpPr>
          <p:cNvPr id="21" name="Footer Placeholder 2">
            <a:extLst>
              <a:ext uri="{FF2B5EF4-FFF2-40B4-BE49-F238E27FC236}">
                <a16:creationId xmlns:a16="http://schemas.microsoft.com/office/drawing/2014/main" id="{54F658D9-5090-FEA9-FD2B-45A9BDB0A3DA}"/>
              </a:ext>
            </a:extLst>
          </p:cNvPr>
          <p:cNvSpPr txBox="1">
            <a:spLocks/>
          </p:cNvSpPr>
          <p:nvPr/>
        </p:nvSpPr>
        <p:spPr>
          <a:xfrm>
            <a:off x="0" y="6492875"/>
            <a:ext cx="5867400" cy="365125"/>
          </a:xfrm>
          <a:prstGeom prst="rect">
            <a:avLst/>
          </a:prstGeom>
        </p:spPr>
        <p:txBody>
          <a:bodyPr vert="horz" lIns="91440" tIns="45720" rIns="91440" bIns="45720" rtlCol="0" anchor="ctr"/>
          <a:lstStyle>
            <a:defPPr>
              <a:defRPr lang="it-IT"/>
            </a:defPPr>
            <a:lvl1pPr marL="0" algn="l" defTabSz="914400" rtl="0" eaLnBrk="1" latinLnBrk="0" hangingPunct="1">
              <a:defRPr sz="10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IBM CIC </a:t>
            </a:r>
            <a:r>
              <a:rPr lang="en-150"/>
              <a:t>Web Tier Module </a:t>
            </a:r>
            <a:r>
              <a:rPr lang="en-US"/>
              <a:t>/ © 20</a:t>
            </a:r>
            <a:r>
              <a:rPr lang="it-IT"/>
              <a:t>23</a:t>
            </a:r>
            <a:r>
              <a:rPr lang="en-US"/>
              <a:t> IBM Client Innovation Center</a:t>
            </a:r>
            <a:endParaRPr lang="it-IT"/>
          </a:p>
        </p:txBody>
      </p:sp>
    </p:spTree>
    <p:extLst>
      <p:ext uri="{BB962C8B-B14F-4D97-AF65-F5344CB8AC3E}">
        <p14:creationId xmlns:p14="http://schemas.microsoft.com/office/powerpoint/2010/main" val="70808632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2E853EC3-3EE3-9BEF-6042-01B7811788BE}"/>
              </a:ext>
            </a:extLst>
          </p:cNvPr>
          <p:cNvSpPr>
            <a:spLocks noGrp="1"/>
          </p:cNvSpPr>
          <p:nvPr>
            <p:ph sz="quarter" idx="17"/>
          </p:nvPr>
        </p:nvSpPr>
        <p:spPr>
          <a:xfrm>
            <a:off x="3968062" y="1582412"/>
            <a:ext cx="4240290" cy="5275585"/>
          </a:xfrm>
          <a:solidFill>
            <a:srgbClr val="00B0F0"/>
          </a:solidFill>
        </p:spPr>
        <p:txBody>
          <a:bodyPr vert="horz" lIns="228600" tIns="192024" rIns="228600" bIns="228600" rtlCol="0" anchor="ctr">
            <a:normAutofit/>
          </a:bodyPr>
          <a:lstStyle/>
          <a:p>
            <a:pPr marL="0" indent="0">
              <a:lnSpc>
                <a:spcPct val="100000"/>
              </a:lnSpc>
              <a:buNone/>
            </a:pPr>
            <a:r>
              <a:rPr lang="it-IT" sz="1800" b="1" dirty="0"/>
              <a:t>Permette di scrivere il codice una sola volta e generare codice nativo sia su iOS che Android</a:t>
            </a:r>
            <a:endParaRPr lang="en-150" sz="1800" b="1" dirty="0"/>
          </a:p>
        </p:txBody>
      </p:sp>
      <p:sp>
        <p:nvSpPr>
          <p:cNvPr id="7" name="Text Placeholder 6">
            <a:extLst>
              <a:ext uri="{FF2B5EF4-FFF2-40B4-BE49-F238E27FC236}">
                <a16:creationId xmlns:a16="http://schemas.microsoft.com/office/drawing/2014/main" id="{15086145-609F-4C37-6AB2-7F45575EC2F9}"/>
              </a:ext>
            </a:extLst>
          </p:cNvPr>
          <p:cNvSpPr>
            <a:spLocks noGrp="1"/>
          </p:cNvSpPr>
          <p:nvPr>
            <p:ph type="body" sz="quarter" idx="13"/>
          </p:nvPr>
        </p:nvSpPr>
        <p:spPr/>
        <p:txBody>
          <a:bodyPr vert="horz" lIns="91440" tIns="45720" rIns="91440" bIns="45720" rtlCol="0" anchor="t">
            <a:noAutofit/>
          </a:bodyPr>
          <a:lstStyle/>
          <a:p>
            <a:r>
              <a:rPr lang="en-US" dirty="0">
                <a:solidFill>
                  <a:schemeClr val="accent5"/>
                </a:solidFill>
              </a:rPr>
              <a:t>Day 2 – </a:t>
            </a:r>
            <a:r>
              <a:rPr lang="it-IT" dirty="0">
                <a:solidFill>
                  <a:schemeClr val="accent5"/>
                </a:solidFill>
              </a:rPr>
              <a:t>Mobile </a:t>
            </a:r>
            <a:r>
              <a:rPr lang="it-IT" dirty="0" err="1">
                <a:solidFill>
                  <a:schemeClr val="accent5"/>
                </a:solidFill>
              </a:rPr>
              <a:t>development</a:t>
            </a:r>
            <a:endParaRPr lang="en-US" dirty="0">
              <a:solidFill>
                <a:schemeClr val="accent5"/>
              </a:solidFill>
            </a:endParaRPr>
          </a:p>
        </p:txBody>
      </p:sp>
      <p:sp>
        <p:nvSpPr>
          <p:cNvPr id="13" name="Text Placeholder 3">
            <a:extLst>
              <a:ext uri="{FF2B5EF4-FFF2-40B4-BE49-F238E27FC236}">
                <a16:creationId xmlns:a16="http://schemas.microsoft.com/office/drawing/2014/main" id="{2E566385-7069-E2C4-E3E1-A13907A4B47E}"/>
              </a:ext>
            </a:extLst>
          </p:cNvPr>
          <p:cNvSpPr txBox="1">
            <a:spLocks/>
          </p:cNvSpPr>
          <p:nvPr/>
        </p:nvSpPr>
        <p:spPr>
          <a:xfrm>
            <a:off x="6277708" y="1582416"/>
            <a:ext cx="5735840" cy="4468201"/>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250000"/>
              </a:lnSpc>
            </a:pPr>
            <a:endParaRPr lang="en-US"/>
          </a:p>
        </p:txBody>
      </p:sp>
      <p:sp>
        <p:nvSpPr>
          <p:cNvPr id="12" name="Content Placeholder 9">
            <a:extLst>
              <a:ext uri="{FF2B5EF4-FFF2-40B4-BE49-F238E27FC236}">
                <a16:creationId xmlns:a16="http://schemas.microsoft.com/office/drawing/2014/main" id="{70CE0617-6033-A375-D3EA-DC5D1BB68D80}"/>
              </a:ext>
            </a:extLst>
          </p:cNvPr>
          <p:cNvSpPr txBox="1">
            <a:spLocks/>
          </p:cNvSpPr>
          <p:nvPr/>
        </p:nvSpPr>
        <p:spPr>
          <a:xfrm>
            <a:off x="8177047" y="1582415"/>
            <a:ext cx="4014953" cy="5275585"/>
          </a:xfrm>
          <a:prstGeom prst="rect">
            <a:avLst/>
          </a:prstGeom>
          <a:solidFill>
            <a:schemeClr val="accent4"/>
          </a:solidFill>
        </p:spPr>
        <p:txBody>
          <a:bodyPr vert="horz" lIns="228600" tIns="192024" rIns="228600" bIns="22860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chemeClr val="bg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endParaRPr lang="en-US" sz="2000" b="1" dirty="0"/>
          </a:p>
          <a:p>
            <a:pPr>
              <a:lnSpc>
                <a:spcPct val="100000"/>
              </a:lnSpc>
            </a:pPr>
            <a:endParaRPr lang="it-IT" sz="2000" b="1" dirty="0"/>
          </a:p>
          <a:p>
            <a:pPr>
              <a:lnSpc>
                <a:spcPct val="100000"/>
              </a:lnSpc>
            </a:pPr>
            <a:r>
              <a:rPr lang="it-IT" sz="1800" b="1" dirty="0"/>
              <a:t>Qualità delle componenti di terze parti</a:t>
            </a:r>
          </a:p>
          <a:p>
            <a:pPr>
              <a:lnSpc>
                <a:spcPct val="100000"/>
              </a:lnSpc>
            </a:pPr>
            <a:r>
              <a:rPr lang="it-IT" sz="1800" b="1" dirty="0"/>
              <a:t>Integrazione con i vari ecosistemi mobile</a:t>
            </a:r>
          </a:p>
          <a:p>
            <a:pPr>
              <a:lnSpc>
                <a:spcPct val="100000"/>
              </a:lnSpc>
            </a:pPr>
            <a:r>
              <a:rPr lang="it-IT" sz="1800" b="1" dirty="0"/>
              <a:t>Prestazioni</a:t>
            </a:r>
          </a:p>
          <a:p>
            <a:pPr marL="0" indent="0">
              <a:lnSpc>
                <a:spcPct val="100000"/>
              </a:lnSpc>
              <a:buNone/>
            </a:pPr>
            <a:endParaRPr lang="en-US" sz="2000" b="1" dirty="0"/>
          </a:p>
        </p:txBody>
      </p:sp>
      <p:sp>
        <p:nvSpPr>
          <p:cNvPr id="15" name="Content Placeholder 9">
            <a:extLst>
              <a:ext uri="{FF2B5EF4-FFF2-40B4-BE49-F238E27FC236}">
                <a16:creationId xmlns:a16="http://schemas.microsoft.com/office/drawing/2014/main" id="{5575979D-BB1B-284E-A83C-34B9E29FC59D}"/>
              </a:ext>
            </a:extLst>
          </p:cNvPr>
          <p:cNvSpPr txBox="1">
            <a:spLocks/>
          </p:cNvSpPr>
          <p:nvPr/>
        </p:nvSpPr>
        <p:spPr>
          <a:xfrm>
            <a:off x="-1" y="1582414"/>
            <a:ext cx="3983651" cy="5275585"/>
          </a:xfrm>
          <a:prstGeom prst="rect">
            <a:avLst/>
          </a:prstGeom>
          <a:solidFill>
            <a:srgbClr val="92D050"/>
          </a:solidFill>
        </p:spPr>
        <p:txBody>
          <a:bodyPr vert="horz" lIns="228600" tIns="192024" rIns="228600" bIns="22860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chemeClr val="bg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endParaRPr lang="en-US" sz="2000" b="1" dirty="0"/>
          </a:p>
          <a:p>
            <a:pPr marL="0" indent="0">
              <a:lnSpc>
                <a:spcPct val="100000"/>
              </a:lnSpc>
              <a:buNone/>
            </a:pPr>
            <a:r>
              <a:rPr lang="en-US" sz="1800" b="1" dirty="0" err="1"/>
              <a:t>È</a:t>
            </a:r>
            <a:r>
              <a:rPr lang="en-US" sz="1800" b="1" dirty="0"/>
              <a:t> un framework per la </a:t>
            </a:r>
            <a:r>
              <a:rPr lang="en-US" sz="1800" b="1" dirty="0" err="1"/>
              <a:t>creazione</a:t>
            </a:r>
            <a:r>
              <a:rPr lang="en-US" sz="1800" b="1" dirty="0"/>
              <a:t> di </a:t>
            </a:r>
            <a:r>
              <a:rPr lang="en-US" sz="1800" b="1" dirty="0" err="1"/>
              <a:t>applicazioni</a:t>
            </a:r>
            <a:r>
              <a:rPr lang="en-US" sz="1800" b="1" dirty="0"/>
              <a:t> mobile native </a:t>
            </a:r>
            <a:r>
              <a:rPr lang="en-US" sz="1800" b="1" dirty="0" err="1"/>
              <a:t>che</a:t>
            </a:r>
            <a:r>
              <a:rPr lang="en-US" sz="1800" b="1" dirty="0"/>
              <a:t> </a:t>
            </a:r>
            <a:r>
              <a:rPr lang="en-US" sz="1800" b="1" dirty="0" err="1"/>
              <a:t>sfrutta</a:t>
            </a:r>
            <a:r>
              <a:rPr lang="en-US" sz="1800" b="1" dirty="0"/>
              <a:t> JavaScript e React</a:t>
            </a:r>
          </a:p>
          <a:p>
            <a:pPr marL="0" indent="0">
              <a:lnSpc>
                <a:spcPct val="100000"/>
              </a:lnSpc>
              <a:buNone/>
            </a:pPr>
            <a:endParaRPr lang="it-IT" sz="2000" b="1" dirty="0"/>
          </a:p>
        </p:txBody>
      </p:sp>
      <p:sp>
        <p:nvSpPr>
          <p:cNvPr id="9" name="Footer Placeholder 2">
            <a:extLst>
              <a:ext uri="{FF2B5EF4-FFF2-40B4-BE49-F238E27FC236}">
                <a16:creationId xmlns:a16="http://schemas.microsoft.com/office/drawing/2014/main" id="{85E45708-D583-CE74-C3BC-E0F0D0C2D5E4}"/>
              </a:ext>
            </a:extLst>
          </p:cNvPr>
          <p:cNvSpPr txBox="1">
            <a:spLocks/>
          </p:cNvSpPr>
          <p:nvPr/>
        </p:nvSpPr>
        <p:spPr>
          <a:xfrm>
            <a:off x="0" y="6492875"/>
            <a:ext cx="5867400" cy="365125"/>
          </a:xfrm>
          <a:prstGeom prst="rect">
            <a:avLst/>
          </a:prstGeom>
        </p:spPr>
        <p:txBody>
          <a:bodyPr vert="horz" lIns="91440" tIns="45720" rIns="91440" bIns="45720" rtlCol="0" anchor="ctr"/>
          <a:lstStyle>
            <a:defPPr>
              <a:defRPr lang="it-IT"/>
            </a:defPPr>
            <a:lvl1pPr marL="0" algn="l" defTabSz="914400" rtl="0" eaLnBrk="1" latinLnBrk="0" hangingPunct="1">
              <a:defRPr sz="10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IBM CIC </a:t>
            </a:r>
            <a:r>
              <a:rPr lang="en-150"/>
              <a:t>Web Tier Module </a:t>
            </a:r>
            <a:r>
              <a:rPr lang="en-US"/>
              <a:t>/ © 20</a:t>
            </a:r>
            <a:r>
              <a:rPr lang="it-IT"/>
              <a:t>23</a:t>
            </a:r>
            <a:r>
              <a:rPr lang="en-US"/>
              <a:t> IBM Client Innovation Center</a:t>
            </a:r>
            <a:endParaRPr lang="it-IT"/>
          </a:p>
        </p:txBody>
      </p:sp>
      <p:sp>
        <p:nvSpPr>
          <p:cNvPr id="11" name="CasellaDiTesto 10">
            <a:extLst>
              <a:ext uri="{FF2B5EF4-FFF2-40B4-BE49-F238E27FC236}">
                <a16:creationId xmlns:a16="http://schemas.microsoft.com/office/drawing/2014/main" id="{3BBFF4EB-41EC-032C-FA24-078BBA500E03}"/>
              </a:ext>
            </a:extLst>
          </p:cNvPr>
          <p:cNvSpPr txBox="1"/>
          <p:nvPr/>
        </p:nvSpPr>
        <p:spPr>
          <a:xfrm>
            <a:off x="1008450" y="2183210"/>
            <a:ext cx="1608323" cy="369332"/>
          </a:xfrm>
          <a:prstGeom prst="rect">
            <a:avLst/>
          </a:prstGeom>
          <a:noFill/>
        </p:spPr>
        <p:txBody>
          <a:bodyPr wrap="square" rtlCol="0">
            <a:spAutoFit/>
          </a:bodyPr>
          <a:lstStyle/>
          <a:p>
            <a:pPr algn="ctr"/>
            <a:r>
              <a:rPr lang="it-IT" b="1" dirty="0">
                <a:solidFill>
                  <a:schemeClr val="bg2"/>
                </a:solidFill>
              </a:rPr>
              <a:t>COS’È</a:t>
            </a:r>
          </a:p>
        </p:txBody>
      </p:sp>
      <p:sp>
        <p:nvSpPr>
          <p:cNvPr id="16" name="CasellaDiTesto 15">
            <a:extLst>
              <a:ext uri="{FF2B5EF4-FFF2-40B4-BE49-F238E27FC236}">
                <a16:creationId xmlns:a16="http://schemas.microsoft.com/office/drawing/2014/main" id="{5A5146F4-59DF-7A90-1D65-BFB75FCC9D2B}"/>
              </a:ext>
            </a:extLst>
          </p:cNvPr>
          <p:cNvSpPr txBox="1"/>
          <p:nvPr/>
        </p:nvSpPr>
        <p:spPr>
          <a:xfrm>
            <a:off x="5276187" y="2183210"/>
            <a:ext cx="1608323" cy="369332"/>
          </a:xfrm>
          <a:prstGeom prst="rect">
            <a:avLst/>
          </a:prstGeom>
          <a:noFill/>
        </p:spPr>
        <p:txBody>
          <a:bodyPr wrap="square" rtlCol="0">
            <a:spAutoFit/>
          </a:bodyPr>
          <a:lstStyle/>
          <a:p>
            <a:pPr algn="ctr"/>
            <a:r>
              <a:rPr lang="it-IT" b="1" dirty="0">
                <a:solidFill>
                  <a:schemeClr val="bg2"/>
                </a:solidFill>
              </a:rPr>
              <a:t>COSA FA</a:t>
            </a:r>
          </a:p>
        </p:txBody>
      </p:sp>
      <p:sp>
        <p:nvSpPr>
          <p:cNvPr id="17" name="CasellaDiTesto 16">
            <a:extLst>
              <a:ext uri="{FF2B5EF4-FFF2-40B4-BE49-F238E27FC236}">
                <a16:creationId xmlns:a16="http://schemas.microsoft.com/office/drawing/2014/main" id="{7A90D382-8C69-3906-5795-50A98259EA27}"/>
              </a:ext>
            </a:extLst>
          </p:cNvPr>
          <p:cNvSpPr txBox="1"/>
          <p:nvPr/>
        </p:nvSpPr>
        <p:spPr>
          <a:xfrm>
            <a:off x="9188728" y="2183210"/>
            <a:ext cx="1991591" cy="369332"/>
          </a:xfrm>
          <a:prstGeom prst="rect">
            <a:avLst/>
          </a:prstGeom>
          <a:noFill/>
        </p:spPr>
        <p:txBody>
          <a:bodyPr wrap="square" rtlCol="0">
            <a:spAutoFit/>
          </a:bodyPr>
          <a:lstStyle/>
          <a:p>
            <a:pPr algn="ctr"/>
            <a:r>
              <a:rPr lang="it-IT" b="1" dirty="0">
                <a:solidFill>
                  <a:schemeClr val="bg2"/>
                </a:solidFill>
              </a:rPr>
              <a:t>PUNTI DEBOLI</a:t>
            </a:r>
          </a:p>
        </p:txBody>
      </p:sp>
      <p:sp>
        <p:nvSpPr>
          <p:cNvPr id="3" name="Title 4">
            <a:extLst>
              <a:ext uri="{FF2B5EF4-FFF2-40B4-BE49-F238E27FC236}">
                <a16:creationId xmlns:a16="http://schemas.microsoft.com/office/drawing/2014/main" id="{1673C4C4-E02D-544B-8B3D-7513F94C7213}"/>
              </a:ext>
            </a:extLst>
          </p:cNvPr>
          <p:cNvSpPr txBox="1">
            <a:spLocks/>
          </p:cNvSpPr>
          <p:nvPr/>
        </p:nvSpPr>
        <p:spPr>
          <a:xfrm>
            <a:off x="228600" y="510692"/>
            <a:ext cx="10799064" cy="115382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chemeClr val="accent4"/>
                </a:solidFill>
                <a:latin typeface="+mj-lt"/>
                <a:ea typeface="+mj-ea"/>
                <a:cs typeface="+mj-cs"/>
              </a:defRPr>
            </a:lvl1pPr>
          </a:lstStyle>
          <a:p>
            <a:r>
              <a:rPr lang="en-US" dirty="0">
                <a:solidFill>
                  <a:schemeClr val="accent2"/>
                </a:solidFill>
              </a:rPr>
              <a:t>React Native</a:t>
            </a:r>
          </a:p>
        </p:txBody>
      </p:sp>
    </p:spTree>
    <p:extLst>
      <p:ext uri="{BB962C8B-B14F-4D97-AF65-F5344CB8AC3E}">
        <p14:creationId xmlns:p14="http://schemas.microsoft.com/office/powerpoint/2010/main" val="137405575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Segnaposto contenuto 15" descr="Immagine che contiene schermata, Carattere, testo, Elementi grafici&#10;&#10;Descrizione generata automaticamente">
            <a:extLst>
              <a:ext uri="{FF2B5EF4-FFF2-40B4-BE49-F238E27FC236}">
                <a16:creationId xmlns:a16="http://schemas.microsoft.com/office/drawing/2014/main" id="{D22C8972-A226-AA71-E2D2-68399E72F0F4}"/>
              </a:ext>
            </a:extLst>
          </p:cNvPr>
          <p:cNvPicPr>
            <a:picLocks noGrp="1" noChangeAspect="1"/>
          </p:cNvPicPr>
          <p:nvPr>
            <p:ph sz="quarter" idx="17"/>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6016841" y="136525"/>
            <a:ext cx="6088063" cy="3424535"/>
          </a:xfrm>
          <a:noFill/>
        </p:spPr>
      </p:pic>
      <p:pic>
        <p:nvPicPr>
          <p:cNvPr id="24" name="Segnaposto contenuto 23" descr="Immagine che contiene Policromia, schermata, Elementi grafici, grafica&#10;&#10;Descrizione generata automaticamente">
            <a:extLst>
              <a:ext uri="{FF2B5EF4-FFF2-40B4-BE49-F238E27FC236}">
                <a16:creationId xmlns:a16="http://schemas.microsoft.com/office/drawing/2014/main" id="{CDDAD324-9317-7FB6-EF1B-72886403AC3F}"/>
              </a:ext>
            </a:extLst>
          </p:cNvPr>
          <p:cNvPicPr>
            <a:picLocks noGrp="1" noChangeAspect="1"/>
          </p:cNvPicPr>
          <p:nvPr>
            <p:ph sz="quarter" idx="15"/>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9222134" y="3673475"/>
            <a:ext cx="2882770" cy="3048000"/>
          </a:xfrm>
        </p:spPr>
      </p:pic>
      <p:pic>
        <p:nvPicPr>
          <p:cNvPr id="19" name="Segnaposto contenuto 18" descr="Immagine che contiene uccello&#10;&#10;Descrizione generata automaticamente">
            <a:extLst>
              <a:ext uri="{FF2B5EF4-FFF2-40B4-BE49-F238E27FC236}">
                <a16:creationId xmlns:a16="http://schemas.microsoft.com/office/drawing/2014/main" id="{8F91E0BB-595D-09A1-5E69-A5336734B2A5}"/>
              </a:ext>
            </a:extLst>
          </p:cNvPr>
          <p:cNvPicPr>
            <a:picLocks noGrp="1" noChangeAspect="1"/>
          </p:cNvPicPr>
          <p:nvPr>
            <p:ph sz="quarter" idx="16"/>
          </p:nvPr>
        </p:nvPicPr>
        <p:blipFill>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6012872" y="3673475"/>
            <a:ext cx="3048000" cy="3048000"/>
          </a:xfrm>
        </p:spPr>
      </p:pic>
      <p:sp>
        <p:nvSpPr>
          <p:cNvPr id="6" name="Segnaposto testo 5">
            <a:extLst>
              <a:ext uri="{FF2B5EF4-FFF2-40B4-BE49-F238E27FC236}">
                <a16:creationId xmlns:a16="http://schemas.microsoft.com/office/drawing/2014/main" id="{C5E94570-AA78-06F0-46BF-8126B0E86B11}"/>
              </a:ext>
            </a:extLst>
          </p:cNvPr>
          <p:cNvSpPr>
            <a:spLocks noGrp="1"/>
          </p:cNvSpPr>
          <p:nvPr>
            <p:ph type="body" sz="quarter" idx="13"/>
          </p:nvPr>
        </p:nvSpPr>
        <p:spPr/>
        <p:txBody>
          <a:bodyPr/>
          <a:lstStyle/>
          <a:p>
            <a:r>
              <a:rPr lang="en-US" dirty="0">
                <a:solidFill>
                  <a:schemeClr val="accent5"/>
                </a:solidFill>
              </a:rPr>
              <a:t>Day 2 – </a:t>
            </a:r>
            <a:r>
              <a:rPr lang="it-IT" dirty="0">
                <a:solidFill>
                  <a:schemeClr val="accent5"/>
                </a:solidFill>
              </a:rPr>
              <a:t>Mobile </a:t>
            </a:r>
            <a:r>
              <a:rPr lang="it-IT" dirty="0" err="1">
                <a:solidFill>
                  <a:schemeClr val="accent5"/>
                </a:solidFill>
              </a:rPr>
              <a:t>development</a:t>
            </a:r>
            <a:endParaRPr lang="en-US" dirty="0">
              <a:solidFill>
                <a:schemeClr val="accent5"/>
              </a:solidFill>
            </a:endParaRPr>
          </a:p>
          <a:p>
            <a:endParaRPr lang="it-IT" dirty="0"/>
          </a:p>
        </p:txBody>
      </p:sp>
      <p:sp>
        <p:nvSpPr>
          <p:cNvPr id="7" name="Segnaposto testo 6">
            <a:extLst>
              <a:ext uri="{FF2B5EF4-FFF2-40B4-BE49-F238E27FC236}">
                <a16:creationId xmlns:a16="http://schemas.microsoft.com/office/drawing/2014/main" id="{478D53CD-2D18-5C8B-A8B2-4A21F11D2922}"/>
              </a:ext>
            </a:extLst>
          </p:cNvPr>
          <p:cNvSpPr>
            <a:spLocks noGrp="1"/>
          </p:cNvSpPr>
          <p:nvPr>
            <p:ph type="body" sz="quarter" idx="14"/>
          </p:nvPr>
        </p:nvSpPr>
        <p:spPr>
          <a:xfrm>
            <a:off x="228600" y="4317044"/>
            <a:ext cx="5630333" cy="365125"/>
          </a:xfrm>
        </p:spPr>
        <p:txBody>
          <a:bodyPr/>
          <a:lstStyle/>
          <a:p>
            <a:r>
              <a:rPr lang="it-IT" sz="2000" b="1" dirty="0">
                <a:solidFill>
                  <a:schemeClr val="accent4"/>
                </a:solidFill>
              </a:rPr>
              <a:t>Soluzione Nativa</a:t>
            </a:r>
          </a:p>
        </p:txBody>
      </p:sp>
      <p:sp>
        <p:nvSpPr>
          <p:cNvPr id="8" name="Segnaposto piè di pagina 7">
            <a:extLst>
              <a:ext uri="{FF2B5EF4-FFF2-40B4-BE49-F238E27FC236}">
                <a16:creationId xmlns:a16="http://schemas.microsoft.com/office/drawing/2014/main" id="{53FDBCB7-2C40-1CAC-791F-1CD8E941871E}"/>
              </a:ext>
            </a:extLst>
          </p:cNvPr>
          <p:cNvSpPr>
            <a:spLocks noGrp="1"/>
          </p:cNvSpPr>
          <p:nvPr>
            <p:ph type="ftr" sz="quarter" idx="18"/>
          </p:nvPr>
        </p:nvSpPr>
        <p:spPr/>
        <p:txBody>
          <a:bodyPr/>
          <a:lstStyle/>
          <a:p>
            <a:r>
              <a:rPr lang="en-US"/>
              <a:t>IBM CIC Powerpoint Template / November 22, 2019 / © 2019 IBM Client Innovation Center</a:t>
            </a:r>
            <a:endParaRPr lang="it-IT"/>
          </a:p>
        </p:txBody>
      </p:sp>
      <p:sp>
        <p:nvSpPr>
          <p:cNvPr id="26" name="CasellaDiTesto 25">
            <a:extLst>
              <a:ext uri="{FF2B5EF4-FFF2-40B4-BE49-F238E27FC236}">
                <a16:creationId xmlns:a16="http://schemas.microsoft.com/office/drawing/2014/main" id="{AB010532-F391-4668-17CA-413D8C3A4692}"/>
              </a:ext>
            </a:extLst>
          </p:cNvPr>
          <p:cNvSpPr txBox="1"/>
          <p:nvPr/>
        </p:nvSpPr>
        <p:spPr>
          <a:xfrm>
            <a:off x="228600" y="4796469"/>
            <a:ext cx="1952779" cy="923330"/>
          </a:xfrm>
          <a:prstGeom prst="rect">
            <a:avLst/>
          </a:prstGeom>
          <a:noFill/>
        </p:spPr>
        <p:txBody>
          <a:bodyPr wrap="none" rtlCol="0">
            <a:spAutoFit/>
          </a:bodyPr>
          <a:lstStyle/>
          <a:p>
            <a:r>
              <a:rPr lang="it-IT" dirty="0">
                <a:solidFill>
                  <a:schemeClr val="accent2"/>
                </a:solidFill>
              </a:rPr>
              <a:t>Swift</a:t>
            </a:r>
            <a:r>
              <a:rPr lang="it-IT" dirty="0"/>
              <a:t> -&gt; iOS </a:t>
            </a:r>
          </a:p>
          <a:p>
            <a:endParaRPr lang="it-IT" dirty="0"/>
          </a:p>
          <a:p>
            <a:r>
              <a:rPr lang="it-IT" dirty="0" err="1">
                <a:solidFill>
                  <a:schemeClr val="accent2"/>
                </a:solidFill>
              </a:rPr>
              <a:t>Kotlin</a:t>
            </a:r>
            <a:r>
              <a:rPr lang="it-IT" dirty="0"/>
              <a:t> -&gt; Android</a:t>
            </a:r>
          </a:p>
        </p:txBody>
      </p:sp>
      <p:sp>
        <p:nvSpPr>
          <p:cNvPr id="27" name="Segnaposto testo 6">
            <a:extLst>
              <a:ext uri="{FF2B5EF4-FFF2-40B4-BE49-F238E27FC236}">
                <a16:creationId xmlns:a16="http://schemas.microsoft.com/office/drawing/2014/main" id="{32E13927-24C7-49D5-135F-DC0A1D932341}"/>
              </a:ext>
            </a:extLst>
          </p:cNvPr>
          <p:cNvSpPr txBox="1">
            <a:spLocks/>
          </p:cNvSpPr>
          <p:nvPr/>
        </p:nvSpPr>
        <p:spPr>
          <a:xfrm>
            <a:off x="228599" y="1666229"/>
            <a:ext cx="5630333" cy="365125"/>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it-IT" sz="2000" b="1" dirty="0">
                <a:solidFill>
                  <a:schemeClr val="accent4"/>
                </a:solidFill>
              </a:rPr>
              <a:t>Soluzione ibrida</a:t>
            </a:r>
          </a:p>
        </p:txBody>
      </p:sp>
      <p:sp>
        <p:nvSpPr>
          <p:cNvPr id="29" name="CasellaDiTesto 28">
            <a:extLst>
              <a:ext uri="{FF2B5EF4-FFF2-40B4-BE49-F238E27FC236}">
                <a16:creationId xmlns:a16="http://schemas.microsoft.com/office/drawing/2014/main" id="{3D7B2B8B-2ED3-0256-2BE8-731FE670C3A3}"/>
              </a:ext>
            </a:extLst>
          </p:cNvPr>
          <p:cNvSpPr txBox="1"/>
          <p:nvPr/>
        </p:nvSpPr>
        <p:spPr>
          <a:xfrm>
            <a:off x="228599" y="2285015"/>
            <a:ext cx="5226628" cy="1508105"/>
          </a:xfrm>
          <a:prstGeom prst="rect">
            <a:avLst/>
          </a:prstGeom>
          <a:noFill/>
        </p:spPr>
        <p:txBody>
          <a:bodyPr wrap="square" rtlCol="0">
            <a:spAutoFit/>
          </a:bodyPr>
          <a:lstStyle/>
          <a:p>
            <a:r>
              <a:rPr lang="it-IT" dirty="0">
                <a:solidFill>
                  <a:schemeClr val="accent2"/>
                </a:solidFill>
              </a:rPr>
              <a:t>Flutter</a:t>
            </a:r>
            <a:r>
              <a:rPr lang="it-IT" dirty="0"/>
              <a:t>: è un framework open source di Google per la creazione di applicazioni multipiattaforma compilate in modo nativo partendo da un codice base comune</a:t>
            </a:r>
            <a:br>
              <a:rPr lang="it-IT" dirty="0"/>
            </a:br>
            <a:r>
              <a:rPr lang="it-IT" dirty="0"/>
              <a:t> </a:t>
            </a:r>
          </a:p>
        </p:txBody>
      </p:sp>
      <p:sp>
        <p:nvSpPr>
          <p:cNvPr id="9" name="Title 4">
            <a:extLst>
              <a:ext uri="{FF2B5EF4-FFF2-40B4-BE49-F238E27FC236}">
                <a16:creationId xmlns:a16="http://schemas.microsoft.com/office/drawing/2014/main" id="{06676866-376D-A339-CEE3-A027AB8C8B6F}"/>
              </a:ext>
            </a:extLst>
          </p:cNvPr>
          <p:cNvSpPr txBox="1">
            <a:spLocks/>
          </p:cNvSpPr>
          <p:nvPr/>
        </p:nvSpPr>
        <p:spPr>
          <a:xfrm>
            <a:off x="228600" y="510692"/>
            <a:ext cx="10799064" cy="115382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chemeClr val="accent4"/>
                </a:solidFill>
                <a:latin typeface="+mj-lt"/>
                <a:ea typeface="+mj-ea"/>
                <a:cs typeface="+mj-cs"/>
              </a:defRPr>
            </a:lvl1pPr>
          </a:lstStyle>
          <a:p>
            <a:r>
              <a:rPr lang="en-US" dirty="0">
                <a:solidFill>
                  <a:schemeClr val="accent2"/>
                </a:solidFill>
              </a:rPr>
              <a:t>Alternative</a:t>
            </a:r>
          </a:p>
        </p:txBody>
      </p:sp>
    </p:spTree>
    <p:extLst>
      <p:ext uri="{BB962C8B-B14F-4D97-AF65-F5344CB8AC3E}">
        <p14:creationId xmlns:p14="http://schemas.microsoft.com/office/powerpoint/2010/main" val="294930533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CBDE5A32-B21D-4E38-ACC3-CB7887988876}"/>
              </a:ext>
            </a:extLst>
          </p:cNvPr>
          <p:cNvSpPr>
            <a:spLocks noGrp="1"/>
          </p:cNvSpPr>
          <p:nvPr>
            <p:ph type="body" sz="quarter" idx="13"/>
          </p:nvPr>
        </p:nvSpPr>
        <p:spPr/>
        <p:txBody>
          <a:bodyPr vert="horz" lIns="91440" tIns="45720" rIns="91440" bIns="45720" rtlCol="0" anchor="t">
            <a:noAutofit/>
          </a:bodyPr>
          <a:lstStyle/>
          <a:p>
            <a:r>
              <a:rPr lang="en-US"/>
              <a:t>Day 2 – </a:t>
            </a:r>
            <a:r>
              <a:rPr lang="en-US" err="1"/>
              <a:t>Esercitazione</a:t>
            </a:r>
            <a:endParaRPr lang="en-US"/>
          </a:p>
        </p:txBody>
      </p:sp>
      <p:sp>
        <p:nvSpPr>
          <p:cNvPr id="7" name="Text Placeholder 6">
            <a:extLst>
              <a:ext uri="{FF2B5EF4-FFF2-40B4-BE49-F238E27FC236}">
                <a16:creationId xmlns:a16="http://schemas.microsoft.com/office/drawing/2014/main" id="{FFF0D19A-E495-4769-9480-A895CF339435}"/>
              </a:ext>
            </a:extLst>
          </p:cNvPr>
          <p:cNvSpPr>
            <a:spLocks noGrp="1"/>
          </p:cNvSpPr>
          <p:nvPr>
            <p:ph type="body" sz="quarter" idx="14"/>
          </p:nvPr>
        </p:nvSpPr>
        <p:spPr>
          <a:xfrm>
            <a:off x="259422" y="1641534"/>
            <a:ext cx="11072973" cy="3811300"/>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spAutoFit/>
          </a:bodyPr>
          <a:lstStyle/>
          <a:p>
            <a:pPr eaLnBrk="0" fontAlgn="base" hangingPunct="0">
              <a:lnSpc>
                <a:spcPct val="100000"/>
              </a:lnSpc>
              <a:spcBef>
                <a:spcPct val="0"/>
              </a:spcBef>
              <a:spcAft>
                <a:spcPct val="0"/>
              </a:spcAft>
              <a:buFontTx/>
            </a:pPr>
            <a:r>
              <a:rPr lang="en-US" dirty="0" err="1"/>
              <a:t>Crea</a:t>
            </a:r>
            <a:r>
              <a:rPr lang="en-US" dirty="0"/>
              <a:t> un </a:t>
            </a:r>
            <a:r>
              <a:rPr lang="en-US" dirty="0" err="1"/>
              <a:t>Applicazione</a:t>
            </a:r>
            <a:r>
              <a:rPr lang="en-US" dirty="0"/>
              <a:t> React </a:t>
            </a:r>
            <a:r>
              <a:rPr lang="en-US" dirty="0" err="1"/>
              <a:t>che</a:t>
            </a:r>
            <a:r>
              <a:rPr lang="en-US" dirty="0"/>
              <a:t> </a:t>
            </a:r>
            <a:r>
              <a:rPr lang="en-US" dirty="0" err="1"/>
              <a:t>presenta</a:t>
            </a:r>
            <a:r>
              <a:rPr lang="en-US" dirty="0"/>
              <a:t> </a:t>
            </a:r>
            <a:r>
              <a:rPr lang="en-US" dirty="0" err="1"/>
              <a:t>i</a:t>
            </a:r>
            <a:r>
              <a:rPr lang="en-US" dirty="0"/>
              <a:t> </a:t>
            </a:r>
            <a:r>
              <a:rPr lang="en-US" dirty="0" err="1"/>
              <a:t>seguenti</a:t>
            </a:r>
            <a:r>
              <a:rPr lang="en-US" dirty="0"/>
              <a:t> </a:t>
            </a:r>
            <a:r>
              <a:rPr lang="en-US" dirty="0" err="1"/>
              <a:t>componenti</a:t>
            </a:r>
            <a:r>
              <a:rPr lang="en-US" dirty="0"/>
              <a:t>:</a:t>
            </a:r>
          </a:p>
          <a:p>
            <a:pPr eaLnBrk="0" fontAlgn="base" hangingPunct="0">
              <a:lnSpc>
                <a:spcPct val="100000"/>
              </a:lnSpc>
              <a:spcBef>
                <a:spcPct val="0"/>
              </a:spcBef>
              <a:spcAft>
                <a:spcPct val="0"/>
              </a:spcAft>
              <a:buFontTx/>
            </a:pPr>
            <a:endParaRPr lang="en-US" dirty="0"/>
          </a:p>
          <a:p>
            <a:pPr eaLnBrk="0" fontAlgn="base" hangingPunct="0">
              <a:lnSpc>
                <a:spcPct val="100000"/>
              </a:lnSpc>
              <a:spcBef>
                <a:spcPct val="0"/>
              </a:spcBef>
              <a:spcAft>
                <a:spcPct val="0"/>
              </a:spcAft>
              <a:buFontTx/>
            </a:pPr>
            <a:r>
              <a:rPr lang="en-US" b="1" dirty="0"/>
              <a:t>Header</a:t>
            </a:r>
            <a:r>
              <a:rPr lang="en-US" dirty="0"/>
              <a:t>: </a:t>
            </a:r>
            <a:r>
              <a:rPr lang="en-US" dirty="0" err="1"/>
              <a:t>deve</a:t>
            </a:r>
            <a:r>
              <a:rPr lang="en-US" dirty="0"/>
              <a:t> </a:t>
            </a:r>
            <a:r>
              <a:rPr lang="en-US" dirty="0" err="1"/>
              <a:t>avere</a:t>
            </a:r>
            <a:r>
              <a:rPr lang="en-US" dirty="0"/>
              <a:t> un </a:t>
            </a:r>
            <a:r>
              <a:rPr lang="en-US" dirty="0" err="1"/>
              <a:t>titolo</a:t>
            </a:r>
            <a:endParaRPr lang="en-US" dirty="0"/>
          </a:p>
          <a:p>
            <a:pPr eaLnBrk="0" fontAlgn="base" hangingPunct="0">
              <a:lnSpc>
                <a:spcPct val="100000"/>
              </a:lnSpc>
              <a:spcBef>
                <a:spcPct val="0"/>
              </a:spcBef>
              <a:spcAft>
                <a:spcPct val="0"/>
              </a:spcAft>
              <a:buFontTx/>
            </a:pPr>
            <a:endParaRPr lang="en-US" dirty="0"/>
          </a:p>
          <a:p>
            <a:pPr eaLnBrk="0" fontAlgn="base" hangingPunct="0">
              <a:lnSpc>
                <a:spcPct val="100000"/>
              </a:lnSpc>
              <a:spcBef>
                <a:spcPct val="0"/>
              </a:spcBef>
              <a:spcAft>
                <a:spcPct val="0"/>
              </a:spcAft>
              <a:buFontTx/>
            </a:pPr>
            <a:r>
              <a:rPr lang="en-US" b="1" dirty="0"/>
              <a:t>Footer: </a:t>
            </a:r>
            <a:r>
              <a:rPr lang="en-US" dirty="0" err="1"/>
              <a:t>deve</a:t>
            </a:r>
            <a:r>
              <a:rPr lang="en-US" dirty="0"/>
              <a:t> </a:t>
            </a:r>
            <a:r>
              <a:rPr lang="en-US" dirty="0" err="1"/>
              <a:t>avere</a:t>
            </a:r>
            <a:r>
              <a:rPr lang="en-US" dirty="0"/>
              <a:t> lo </a:t>
            </a:r>
            <a:r>
              <a:rPr lang="en-US" dirty="0" err="1"/>
              <a:t>stesso</a:t>
            </a:r>
            <a:r>
              <a:rPr lang="en-US" dirty="0"/>
              <a:t> </a:t>
            </a:r>
            <a:r>
              <a:rPr lang="en-US" dirty="0" err="1"/>
              <a:t>titolo</a:t>
            </a:r>
            <a:r>
              <a:rPr lang="en-US" dirty="0"/>
              <a:t> </a:t>
            </a:r>
            <a:r>
              <a:rPr lang="en-US" dirty="0" err="1"/>
              <a:t>dell’Header</a:t>
            </a:r>
            <a:r>
              <a:rPr lang="en-US" dirty="0"/>
              <a:t> e in </a:t>
            </a:r>
            <a:r>
              <a:rPr lang="en-US" dirty="0" err="1"/>
              <a:t>più</a:t>
            </a:r>
            <a:r>
              <a:rPr lang="en-US" dirty="0"/>
              <a:t> </a:t>
            </a:r>
            <a:r>
              <a:rPr lang="en-US" dirty="0" err="1"/>
              <a:t>deve</a:t>
            </a:r>
            <a:r>
              <a:rPr lang="en-US" dirty="0"/>
              <a:t> </a:t>
            </a:r>
            <a:r>
              <a:rPr lang="en-US" dirty="0" err="1"/>
              <a:t>mostrare</a:t>
            </a:r>
            <a:r>
              <a:rPr lang="en-US" dirty="0"/>
              <a:t> </a:t>
            </a:r>
            <a:r>
              <a:rPr lang="en-US" dirty="0" err="1"/>
              <a:t>delle</a:t>
            </a:r>
            <a:r>
              <a:rPr lang="en-US" dirty="0"/>
              <a:t> </a:t>
            </a:r>
            <a:r>
              <a:rPr lang="en-US" dirty="0" err="1"/>
              <a:t>informazioni</a:t>
            </a:r>
            <a:r>
              <a:rPr lang="en-US" dirty="0"/>
              <a:t> di </a:t>
            </a:r>
            <a:r>
              <a:rPr lang="en-US" dirty="0" err="1"/>
              <a:t>contatto</a:t>
            </a:r>
            <a:r>
              <a:rPr lang="en-US" dirty="0"/>
              <a:t>.</a:t>
            </a:r>
          </a:p>
          <a:p>
            <a:pPr eaLnBrk="0" fontAlgn="base" hangingPunct="0">
              <a:lnSpc>
                <a:spcPct val="100000"/>
              </a:lnSpc>
              <a:spcBef>
                <a:spcPct val="0"/>
              </a:spcBef>
              <a:spcAft>
                <a:spcPct val="0"/>
              </a:spcAft>
              <a:buFontTx/>
            </a:pPr>
            <a:endParaRPr lang="en-US" dirty="0"/>
          </a:p>
          <a:p>
            <a:pPr eaLnBrk="0" fontAlgn="base" hangingPunct="0">
              <a:lnSpc>
                <a:spcPct val="100000"/>
              </a:lnSpc>
              <a:spcBef>
                <a:spcPct val="0"/>
              </a:spcBef>
              <a:spcAft>
                <a:spcPct val="0"/>
              </a:spcAft>
              <a:buFontTx/>
            </a:pPr>
            <a:r>
              <a:rPr lang="en-US" b="1" dirty="0"/>
              <a:t>Navbar: </a:t>
            </a:r>
            <a:r>
              <a:rPr lang="en-US" dirty="0" err="1"/>
              <a:t>composta</a:t>
            </a:r>
            <a:r>
              <a:rPr lang="en-US" dirty="0"/>
              <a:t> da due </a:t>
            </a:r>
            <a:r>
              <a:rPr lang="en-US" dirty="0" err="1"/>
              <a:t>voci</a:t>
            </a:r>
            <a:r>
              <a:rPr lang="en-US" dirty="0"/>
              <a:t> di menu:</a:t>
            </a:r>
          </a:p>
          <a:p>
            <a:pPr eaLnBrk="0" fontAlgn="base" hangingPunct="0">
              <a:lnSpc>
                <a:spcPct val="100000"/>
              </a:lnSpc>
              <a:spcBef>
                <a:spcPct val="0"/>
              </a:spcBef>
              <a:spcAft>
                <a:spcPct val="0"/>
              </a:spcAft>
              <a:buFontTx/>
            </a:pPr>
            <a:endParaRPr lang="en-US" dirty="0"/>
          </a:p>
          <a:p>
            <a:pPr lvl="1"/>
            <a:r>
              <a:rPr lang="en-US" sz="1800" i="1" dirty="0"/>
              <a:t>Home</a:t>
            </a:r>
            <a:r>
              <a:rPr lang="en-US" sz="1800" dirty="0"/>
              <a:t>, </a:t>
            </a:r>
            <a:r>
              <a:rPr lang="en-US" sz="1800" dirty="0" err="1"/>
              <a:t>che</a:t>
            </a:r>
            <a:r>
              <a:rPr lang="en-US" sz="1800" dirty="0"/>
              <a:t> è </a:t>
            </a:r>
            <a:r>
              <a:rPr lang="en-US" sz="1800" dirty="0" err="1"/>
              <a:t>anche</a:t>
            </a:r>
            <a:r>
              <a:rPr lang="en-US" sz="1800" dirty="0"/>
              <a:t> la </a:t>
            </a:r>
            <a:r>
              <a:rPr lang="en-US" sz="1800" dirty="0" err="1"/>
              <a:t>pagina</a:t>
            </a:r>
            <a:r>
              <a:rPr lang="en-US" sz="1800" dirty="0"/>
              <a:t> </a:t>
            </a:r>
            <a:r>
              <a:rPr lang="en-US" sz="1800" dirty="0" err="1"/>
              <a:t>iniziale</a:t>
            </a:r>
            <a:r>
              <a:rPr lang="en-US" sz="1800" dirty="0"/>
              <a:t> </a:t>
            </a:r>
            <a:r>
              <a:rPr lang="en-US" sz="1800" dirty="0" err="1"/>
              <a:t>dell’applicazione</a:t>
            </a:r>
            <a:r>
              <a:rPr lang="en-US" sz="1800" dirty="0"/>
              <a:t> e </a:t>
            </a:r>
            <a:r>
              <a:rPr lang="en-US" sz="1800" dirty="0" err="1"/>
              <a:t>presenta</a:t>
            </a:r>
            <a:r>
              <a:rPr lang="en-US" sz="1800" dirty="0"/>
              <a:t> un testo di </a:t>
            </a:r>
            <a:r>
              <a:rPr lang="en-US" sz="1800" i="1" dirty="0"/>
              <a:t>Benvenuto</a:t>
            </a:r>
            <a:r>
              <a:rPr lang="en-US" sz="1800" dirty="0"/>
              <a:t> e un tasto </a:t>
            </a:r>
            <a:r>
              <a:rPr lang="en-US" sz="1800" i="1" dirty="0"/>
              <a:t>Vai al </a:t>
            </a:r>
            <a:r>
              <a:rPr lang="en-US" sz="1800" i="1" dirty="0" err="1"/>
              <a:t>Contatore</a:t>
            </a:r>
            <a:r>
              <a:rPr lang="en-US" sz="1800" i="1" dirty="0"/>
              <a:t> </a:t>
            </a:r>
            <a:r>
              <a:rPr lang="en-US" sz="1800" dirty="0" err="1"/>
              <a:t>che</a:t>
            </a:r>
            <a:r>
              <a:rPr lang="en-US" sz="1800" dirty="0"/>
              <a:t> porta </a:t>
            </a:r>
            <a:r>
              <a:rPr lang="en-US" sz="1800" dirty="0" err="1"/>
              <a:t>sull’altra</a:t>
            </a:r>
            <a:r>
              <a:rPr lang="en-US" sz="1800" dirty="0"/>
              <a:t> </a:t>
            </a:r>
            <a:r>
              <a:rPr lang="en-US" sz="1800" dirty="0" err="1"/>
              <a:t>Rotta</a:t>
            </a:r>
            <a:r>
              <a:rPr lang="en-US" sz="1800" dirty="0"/>
              <a:t> </a:t>
            </a:r>
            <a:r>
              <a:rPr lang="en-US" sz="1800" dirty="0" err="1"/>
              <a:t>dell’applicazione</a:t>
            </a:r>
            <a:r>
              <a:rPr lang="en-US" sz="1800" dirty="0"/>
              <a:t> (</a:t>
            </a:r>
            <a:r>
              <a:rPr lang="en-US" sz="1800" dirty="0" err="1"/>
              <a:t>descritta</a:t>
            </a:r>
            <a:r>
              <a:rPr lang="en-US" sz="1800" dirty="0"/>
              <a:t> sotto).</a:t>
            </a:r>
          </a:p>
          <a:p>
            <a:pPr lvl="1"/>
            <a:endParaRPr lang="en-US" sz="1800" dirty="0"/>
          </a:p>
          <a:p>
            <a:pPr lvl="1"/>
            <a:r>
              <a:rPr lang="en-US" sz="1800" i="1" dirty="0" err="1"/>
              <a:t>Contatore</a:t>
            </a:r>
            <a:r>
              <a:rPr lang="en-US" sz="1800" dirty="0"/>
              <a:t>, un </a:t>
            </a:r>
            <a:r>
              <a:rPr lang="en-US" sz="1800" dirty="0" err="1"/>
              <a:t>componente</a:t>
            </a:r>
            <a:r>
              <a:rPr lang="en-US" sz="1800" dirty="0"/>
              <a:t> </a:t>
            </a:r>
            <a:r>
              <a:rPr lang="en-US" sz="1800" dirty="0" err="1"/>
              <a:t>che</a:t>
            </a:r>
            <a:r>
              <a:rPr lang="en-US" sz="1800" dirty="0"/>
              <a:t> con un button </a:t>
            </a:r>
            <a:r>
              <a:rPr lang="en-US" sz="1800" dirty="0" err="1"/>
              <a:t>incrementa</a:t>
            </a:r>
            <a:r>
              <a:rPr lang="en-US" sz="1800" dirty="0"/>
              <a:t> un </a:t>
            </a:r>
            <a:r>
              <a:rPr lang="en-US" sz="1800" dirty="0" err="1"/>
              <a:t>determinato</a:t>
            </a:r>
            <a:r>
              <a:rPr lang="en-US" sz="1800" dirty="0"/>
              <a:t> </a:t>
            </a:r>
            <a:r>
              <a:rPr lang="en-US" sz="1800" dirty="0" err="1"/>
              <a:t>numero</a:t>
            </a:r>
            <a:r>
              <a:rPr lang="en-US" sz="1800" dirty="0"/>
              <a:t> </a:t>
            </a:r>
            <a:r>
              <a:rPr lang="en-US" sz="1800" dirty="0" err="1"/>
              <a:t>mostrato</a:t>
            </a:r>
            <a:r>
              <a:rPr lang="en-US" sz="1800" dirty="0"/>
              <a:t> a video.</a:t>
            </a:r>
          </a:p>
          <a:p>
            <a:pPr marL="457200" lvl="1" indent="0">
              <a:buNone/>
            </a:pPr>
            <a:r>
              <a:rPr lang="en-US" sz="1800" dirty="0"/>
              <a:t>    </a:t>
            </a:r>
            <a:r>
              <a:rPr lang="en-US" sz="1800" b="1" i="1" dirty="0"/>
              <a:t>plus: </a:t>
            </a:r>
            <a:r>
              <a:rPr lang="en-US" sz="1800" dirty="0"/>
              <a:t>tasto </a:t>
            </a:r>
            <a:r>
              <a:rPr lang="en-US" sz="1800" dirty="0" err="1"/>
              <a:t>che</a:t>
            </a:r>
            <a:r>
              <a:rPr lang="en-US" sz="1800" dirty="0"/>
              <a:t> </a:t>
            </a:r>
            <a:r>
              <a:rPr lang="en-US" sz="1800" dirty="0" err="1"/>
              <a:t>decrementa</a:t>
            </a:r>
            <a:r>
              <a:rPr lang="en-US" sz="1800" dirty="0"/>
              <a:t> + tasto </a:t>
            </a:r>
            <a:r>
              <a:rPr lang="en-US" sz="1800" dirty="0" err="1"/>
              <a:t>che</a:t>
            </a:r>
            <a:r>
              <a:rPr lang="en-US" sz="1800" dirty="0"/>
              <a:t> </a:t>
            </a:r>
            <a:r>
              <a:rPr lang="en-US" sz="1800" dirty="0" err="1"/>
              <a:t>azzera</a:t>
            </a:r>
            <a:r>
              <a:rPr lang="en-US" sz="1800" dirty="0"/>
              <a:t> </a:t>
            </a:r>
            <a:r>
              <a:rPr lang="en-US" sz="1800" dirty="0" err="1"/>
              <a:t>contatore</a:t>
            </a:r>
            <a:endParaRPr lang="en-US" sz="1800" dirty="0"/>
          </a:p>
        </p:txBody>
      </p:sp>
      <p:sp>
        <p:nvSpPr>
          <p:cNvPr id="10" name="Footer Placeholder 2">
            <a:extLst>
              <a:ext uri="{FF2B5EF4-FFF2-40B4-BE49-F238E27FC236}">
                <a16:creationId xmlns:a16="http://schemas.microsoft.com/office/drawing/2014/main" id="{7F0B546C-5020-D455-AB6B-4F979E6DFE90}"/>
              </a:ext>
            </a:extLst>
          </p:cNvPr>
          <p:cNvSpPr txBox="1">
            <a:spLocks/>
          </p:cNvSpPr>
          <p:nvPr/>
        </p:nvSpPr>
        <p:spPr>
          <a:xfrm>
            <a:off x="0" y="6492875"/>
            <a:ext cx="5867400" cy="365125"/>
          </a:xfrm>
          <a:prstGeom prst="rect">
            <a:avLst/>
          </a:prstGeom>
        </p:spPr>
        <p:txBody>
          <a:bodyPr vert="horz" lIns="91440" tIns="45720" rIns="91440" bIns="45720" rtlCol="0" anchor="ctr"/>
          <a:lstStyle>
            <a:defPPr>
              <a:defRPr lang="it-IT"/>
            </a:defPPr>
            <a:lvl1pPr marL="0" algn="l" defTabSz="914400" rtl="0" eaLnBrk="1" latinLnBrk="0" hangingPunct="1">
              <a:defRPr sz="10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IBM CIC </a:t>
            </a:r>
            <a:r>
              <a:rPr lang="en-150"/>
              <a:t>Web Tier Module </a:t>
            </a:r>
            <a:r>
              <a:rPr lang="en-US"/>
              <a:t>/ © 20</a:t>
            </a:r>
            <a:r>
              <a:rPr lang="it-IT"/>
              <a:t>23</a:t>
            </a:r>
            <a:r>
              <a:rPr lang="en-US"/>
              <a:t> IBM Client Innovation Center</a:t>
            </a:r>
            <a:endParaRPr lang="it-IT"/>
          </a:p>
        </p:txBody>
      </p:sp>
      <p:sp>
        <p:nvSpPr>
          <p:cNvPr id="4" name="Title 4">
            <a:extLst>
              <a:ext uri="{FF2B5EF4-FFF2-40B4-BE49-F238E27FC236}">
                <a16:creationId xmlns:a16="http://schemas.microsoft.com/office/drawing/2014/main" id="{581568CE-916C-40E0-BC00-2272D1E2FD2F}"/>
              </a:ext>
            </a:extLst>
          </p:cNvPr>
          <p:cNvSpPr txBox="1">
            <a:spLocks/>
          </p:cNvSpPr>
          <p:nvPr/>
        </p:nvSpPr>
        <p:spPr>
          <a:xfrm>
            <a:off x="228600" y="510692"/>
            <a:ext cx="10799064" cy="115382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chemeClr val="accent4"/>
                </a:solidFill>
                <a:latin typeface="+mj-lt"/>
                <a:ea typeface="+mj-ea"/>
                <a:cs typeface="+mj-cs"/>
              </a:defRPr>
            </a:lvl1pPr>
          </a:lstStyle>
          <a:p>
            <a:r>
              <a:rPr lang="en-US" dirty="0">
                <a:solidFill>
                  <a:schemeClr val="accent2"/>
                </a:solidFill>
              </a:rPr>
              <a:t>Tempo di </a:t>
            </a:r>
            <a:r>
              <a:rPr lang="en-US" dirty="0" err="1">
                <a:solidFill>
                  <a:schemeClr val="accent2"/>
                </a:solidFill>
              </a:rPr>
              <a:t>pratica</a:t>
            </a:r>
            <a:endParaRPr lang="en-US" dirty="0">
              <a:solidFill>
                <a:schemeClr val="accent2"/>
              </a:solidFill>
            </a:endParaRPr>
          </a:p>
        </p:txBody>
      </p:sp>
    </p:spTree>
    <p:extLst>
      <p:ext uri="{BB962C8B-B14F-4D97-AF65-F5344CB8AC3E}">
        <p14:creationId xmlns:p14="http://schemas.microsoft.com/office/powerpoint/2010/main" val="113154491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CBDE5A32-B21D-4E38-ACC3-CB7887988876}"/>
              </a:ext>
            </a:extLst>
          </p:cNvPr>
          <p:cNvSpPr>
            <a:spLocks noGrp="1"/>
          </p:cNvSpPr>
          <p:nvPr>
            <p:ph type="body" sz="quarter" idx="13"/>
          </p:nvPr>
        </p:nvSpPr>
        <p:spPr/>
        <p:txBody>
          <a:bodyPr vert="horz" lIns="91440" tIns="45720" rIns="91440" bIns="45720" rtlCol="0" anchor="t">
            <a:noAutofit/>
          </a:bodyPr>
          <a:lstStyle/>
          <a:p>
            <a:r>
              <a:rPr lang="en-US"/>
              <a:t>Day 2 – </a:t>
            </a:r>
            <a:r>
              <a:rPr lang="en-US" err="1"/>
              <a:t>Esercitazione</a:t>
            </a:r>
            <a:endParaRPr lang="en-US"/>
          </a:p>
        </p:txBody>
      </p:sp>
      <p:sp>
        <p:nvSpPr>
          <p:cNvPr id="7" name="Text Placeholder 6">
            <a:extLst>
              <a:ext uri="{FF2B5EF4-FFF2-40B4-BE49-F238E27FC236}">
                <a16:creationId xmlns:a16="http://schemas.microsoft.com/office/drawing/2014/main" id="{FFF0D19A-E495-4769-9480-A895CF339435}"/>
              </a:ext>
            </a:extLst>
          </p:cNvPr>
          <p:cNvSpPr>
            <a:spLocks noGrp="1"/>
          </p:cNvSpPr>
          <p:nvPr>
            <p:ph type="body" sz="quarter" idx="14"/>
          </p:nvPr>
        </p:nvSpPr>
        <p:spPr>
          <a:xfrm>
            <a:off x="279970" y="3244334"/>
            <a:ext cx="11072973" cy="369332"/>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spAutoFit/>
          </a:bodyPr>
          <a:lstStyle/>
          <a:p>
            <a:pPr eaLnBrk="0" fontAlgn="base" hangingPunct="0">
              <a:lnSpc>
                <a:spcPct val="100000"/>
              </a:lnSpc>
              <a:spcBef>
                <a:spcPct val="0"/>
              </a:spcBef>
              <a:spcAft>
                <a:spcPct val="0"/>
              </a:spcAft>
              <a:buFontTx/>
            </a:pPr>
            <a:r>
              <a:rPr lang="en-US" dirty="0"/>
              <a:t>Qui la </a:t>
            </a:r>
            <a:r>
              <a:rPr lang="en-US" dirty="0" err="1"/>
              <a:t>soluzione</a:t>
            </a:r>
            <a:r>
              <a:rPr lang="en-US" dirty="0"/>
              <a:t> </a:t>
            </a:r>
            <a:r>
              <a:rPr lang="en-US" dirty="0">
                <a:solidFill>
                  <a:srgbClr val="23AFE6"/>
                </a:solidFill>
                <a:hlinkClick r:id="rId2">
                  <a:extLst>
                    <a:ext uri="{A12FA001-AC4F-418D-AE19-62706E023703}">
                      <ahyp:hlinkClr xmlns:ahyp="http://schemas.microsoft.com/office/drawing/2018/hyperlinkcolor" val="tx"/>
                    </a:ext>
                  </a:extLst>
                </a:hlinkClick>
              </a:rPr>
              <a:t>https://github.com/mdiserio23/demo-poliba</a:t>
            </a:r>
            <a:endParaRPr lang="en-US" sz="1800" dirty="0">
              <a:solidFill>
                <a:srgbClr val="23AFE6"/>
              </a:solidFill>
            </a:endParaRPr>
          </a:p>
        </p:txBody>
      </p:sp>
      <p:sp>
        <p:nvSpPr>
          <p:cNvPr id="10" name="Footer Placeholder 2">
            <a:extLst>
              <a:ext uri="{FF2B5EF4-FFF2-40B4-BE49-F238E27FC236}">
                <a16:creationId xmlns:a16="http://schemas.microsoft.com/office/drawing/2014/main" id="{7F0B546C-5020-D455-AB6B-4F979E6DFE90}"/>
              </a:ext>
            </a:extLst>
          </p:cNvPr>
          <p:cNvSpPr txBox="1">
            <a:spLocks/>
          </p:cNvSpPr>
          <p:nvPr/>
        </p:nvSpPr>
        <p:spPr>
          <a:xfrm>
            <a:off x="0" y="6492875"/>
            <a:ext cx="5867400" cy="365125"/>
          </a:xfrm>
          <a:prstGeom prst="rect">
            <a:avLst/>
          </a:prstGeom>
        </p:spPr>
        <p:txBody>
          <a:bodyPr vert="horz" lIns="91440" tIns="45720" rIns="91440" bIns="45720" rtlCol="0" anchor="ctr"/>
          <a:lstStyle>
            <a:defPPr>
              <a:defRPr lang="it-IT"/>
            </a:defPPr>
            <a:lvl1pPr marL="0" algn="l" defTabSz="914400" rtl="0" eaLnBrk="1" latinLnBrk="0" hangingPunct="1">
              <a:defRPr sz="10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IBM CIC </a:t>
            </a:r>
            <a:r>
              <a:rPr lang="en-150"/>
              <a:t>Web Tier Module </a:t>
            </a:r>
            <a:r>
              <a:rPr lang="en-US"/>
              <a:t>/ © 20</a:t>
            </a:r>
            <a:r>
              <a:rPr lang="it-IT"/>
              <a:t>23</a:t>
            </a:r>
            <a:r>
              <a:rPr lang="en-US"/>
              <a:t> IBM Client Innovation Center</a:t>
            </a:r>
            <a:endParaRPr lang="it-IT"/>
          </a:p>
        </p:txBody>
      </p:sp>
      <p:sp>
        <p:nvSpPr>
          <p:cNvPr id="4" name="Title 4">
            <a:extLst>
              <a:ext uri="{FF2B5EF4-FFF2-40B4-BE49-F238E27FC236}">
                <a16:creationId xmlns:a16="http://schemas.microsoft.com/office/drawing/2014/main" id="{581568CE-916C-40E0-BC00-2272D1E2FD2F}"/>
              </a:ext>
            </a:extLst>
          </p:cNvPr>
          <p:cNvSpPr txBox="1">
            <a:spLocks/>
          </p:cNvSpPr>
          <p:nvPr/>
        </p:nvSpPr>
        <p:spPr>
          <a:xfrm>
            <a:off x="228600" y="510692"/>
            <a:ext cx="10799064" cy="115382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chemeClr val="accent4"/>
                </a:solidFill>
                <a:latin typeface="+mj-lt"/>
                <a:ea typeface="+mj-ea"/>
                <a:cs typeface="+mj-cs"/>
              </a:defRPr>
            </a:lvl1pPr>
          </a:lstStyle>
          <a:p>
            <a:r>
              <a:rPr lang="en-US" dirty="0">
                <a:solidFill>
                  <a:schemeClr val="accent2"/>
                </a:solidFill>
              </a:rPr>
              <a:t>Tempo di </a:t>
            </a:r>
            <a:r>
              <a:rPr lang="en-US" dirty="0" err="1">
                <a:solidFill>
                  <a:schemeClr val="accent2"/>
                </a:solidFill>
              </a:rPr>
              <a:t>pratica</a:t>
            </a:r>
            <a:endParaRPr lang="en-US" dirty="0">
              <a:solidFill>
                <a:schemeClr val="accent2"/>
              </a:solidFill>
            </a:endParaRPr>
          </a:p>
        </p:txBody>
      </p:sp>
    </p:spTree>
    <p:extLst>
      <p:ext uri="{BB962C8B-B14F-4D97-AF65-F5344CB8AC3E}">
        <p14:creationId xmlns:p14="http://schemas.microsoft.com/office/powerpoint/2010/main" val="229887782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F377B4A7-5A3A-4587-99DE-37DC3C7E0957}"/>
              </a:ext>
            </a:extLst>
          </p:cNvPr>
          <p:cNvSpPr>
            <a:spLocks noGrp="1"/>
          </p:cNvSpPr>
          <p:nvPr>
            <p:ph type="subTitle" idx="1"/>
          </p:nvPr>
        </p:nvSpPr>
        <p:spPr>
          <a:xfrm>
            <a:off x="7881167" y="4771426"/>
            <a:ext cx="2039991" cy="691719"/>
          </a:xfrm>
        </p:spPr>
        <p:txBody>
          <a:bodyPr>
            <a:noAutofit/>
          </a:bodyPr>
          <a:lstStyle/>
          <a:p>
            <a:pPr algn="ctr"/>
            <a:r>
              <a:rPr lang="it-IT" sz="1800" i="1" dirty="0">
                <a:ea typeface="+mn-lt"/>
                <a:cs typeface="+mn-lt"/>
              </a:rPr>
              <a:t>Maurizio Diserio</a:t>
            </a:r>
          </a:p>
          <a:p>
            <a:pPr algn="ctr"/>
            <a:r>
              <a:rPr lang="it-IT" sz="1800" i="1" dirty="0">
                <a:ea typeface="+mn-lt"/>
                <a:cs typeface="+mn-lt"/>
              </a:rPr>
              <a:t>Giorgio Schirano</a:t>
            </a:r>
            <a:endParaRPr lang="en-US" sz="1800" i="1" dirty="0"/>
          </a:p>
        </p:txBody>
      </p:sp>
      <p:pic>
        <p:nvPicPr>
          <p:cNvPr id="5" name="Immagine 4">
            <a:extLst>
              <a:ext uri="{FF2B5EF4-FFF2-40B4-BE49-F238E27FC236}">
                <a16:creationId xmlns:a16="http://schemas.microsoft.com/office/drawing/2014/main" id="{2B434140-01D5-AC01-C040-0EA1D9A6E1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14463" y="179355"/>
            <a:ext cx="3773401" cy="3773401"/>
          </a:xfrm>
          <a:prstGeom prst="rect">
            <a:avLst/>
          </a:prstGeom>
        </p:spPr>
      </p:pic>
      <p:sp>
        <p:nvSpPr>
          <p:cNvPr id="4" name="Title 4">
            <a:extLst>
              <a:ext uri="{FF2B5EF4-FFF2-40B4-BE49-F238E27FC236}">
                <a16:creationId xmlns:a16="http://schemas.microsoft.com/office/drawing/2014/main" id="{C7A5E4CF-17B7-46AE-584B-95D41E312BED}"/>
              </a:ext>
            </a:extLst>
          </p:cNvPr>
          <p:cNvSpPr txBox="1">
            <a:spLocks/>
          </p:cNvSpPr>
          <p:nvPr/>
        </p:nvSpPr>
        <p:spPr>
          <a:xfrm>
            <a:off x="7467463" y="4095510"/>
            <a:ext cx="2867397" cy="533162"/>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chemeClr val="accent4"/>
                </a:solidFill>
                <a:latin typeface="+mj-lt"/>
                <a:ea typeface="+mj-ea"/>
                <a:cs typeface="+mj-cs"/>
              </a:defRPr>
            </a:lvl1pPr>
          </a:lstStyle>
          <a:p>
            <a:r>
              <a:rPr lang="en-US" b="1" dirty="0">
                <a:solidFill>
                  <a:schemeClr val="accent2"/>
                </a:solidFill>
              </a:rPr>
              <a:t>THANK YOU</a:t>
            </a:r>
          </a:p>
        </p:txBody>
      </p:sp>
    </p:spTree>
    <p:extLst>
      <p:ext uri="{BB962C8B-B14F-4D97-AF65-F5344CB8AC3E}">
        <p14:creationId xmlns:p14="http://schemas.microsoft.com/office/powerpoint/2010/main" val="10100387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2E853EC3-3EE3-9BEF-6042-01B7811788BE}"/>
              </a:ext>
            </a:extLst>
          </p:cNvPr>
          <p:cNvSpPr>
            <a:spLocks noGrp="1"/>
          </p:cNvSpPr>
          <p:nvPr>
            <p:ph sz="quarter" idx="17"/>
          </p:nvPr>
        </p:nvSpPr>
        <p:spPr>
          <a:xfrm>
            <a:off x="4190138" y="1582415"/>
            <a:ext cx="4193396" cy="5275585"/>
          </a:xfrm>
          <a:solidFill>
            <a:srgbClr val="00B0F0"/>
          </a:solidFill>
        </p:spPr>
        <p:txBody>
          <a:bodyPr vert="horz" lIns="228600" tIns="192024" rIns="228600" bIns="228600" rtlCol="0" anchor="ctr">
            <a:normAutofit/>
          </a:bodyPr>
          <a:lstStyle/>
          <a:p>
            <a:pPr marL="0" indent="0" algn="ctr">
              <a:lnSpc>
                <a:spcPct val="100000"/>
              </a:lnSpc>
              <a:buNone/>
            </a:pPr>
            <a:endParaRPr lang="en-150" sz="2000" b="1" dirty="0"/>
          </a:p>
          <a:p>
            <a:pPr marL="0" indent="0" algn="ctr">
              <a:lnSpc>
                <a:spcPct val="100000"/>
              </a:lnSpc>
              <a:buNone/>
            </a:pPr>
            <a:r>
              <a:rPr lang="en-US" sz="1800" b="1" dirty="0" err="1"/>
              <a:t>Installare</a:t>
            </a:r>
            <a:r>
              <a:rPr lang="en-US" sz="1800" b="1" dirty="0"/>
              <a:t> </a:t>
            </a:r>
            <a:r>
              <a:rPr lang="en-US" sz="1800" b="1" i="1" dirty="0"/>
              <a:t>NPM</a:t>
            </a:r>
            <a:r>
              <a:rPr lang="en-US" sz="1800" b="1" dirty="0"/>
              <a:t>, il nostro </a:t>
            </a:r>
            <a:r>
              <a:rPr lang="en-US" sz="1800" b="1" dirty="0" err="1"/>
              <a:t>gestore</a:t>
            </a:r>
            <a:r>
              <a:rPr lang="en-US" sz="1800" b="1" dirty="0"/>
              <a:t> di </a:t>
            </a:r>
            <a:r>
              <a:rPr lang="en-US" sz="1800" b="1" dirty="0" err="1"/>
              <a:t>pacchetti</a:t>
            </a:r>
            <a:r>
              <a:rPr lang="en-US" sz="1800" b="1" dirty="0"/>
              <a:t> JavaScript</a:t>
            </a:r>
            <a:br>
              <a:rPr lang="en-150" sz="1800" b="1" dirty="0"/>
            </a:br>
            <a:r>
              <a:rPr lang="en-US" sz="1800" b="1" dirty="0"/>
              <a:t>https://www.npmjs.com</a:t>
            </a:r>
          </a:p>
          <a:p>
            <a:pPr marL="0" indent="0">
              <a:buNone/>
            </a:pPr>
            <a:endParaRPr lang="en-US" sz="2000" dirty="0">
              <a:ea typeface="+mn-lt"/>
              <a:cs typeface="+mn-lt"/>
            </a:endParaRPr>
          </a:p>
        </p:txBody>
      </p:sp>
      <p:sp>
        <p:nvSpPr>
          <p:cNvPr id="7" name="Text Placeholder 6">
            <a:extLst>
              <a:ext uri="{FF2B5EF4-FFF2-40B4-BE49-F238E27FC236}">
                <a16:creationId xmlns:a16="http://schemas.microsoft.com/office/drawing/2014/main" id="{15086145-609F-4C37-6AB2-7F45575EC2F9}"/>
              </a:ext>
            </a:extLst>
          </p:cNvPr>
          <p:cNvSpPr>
            <a:spLocks noGrp="1"/>
          </p:cNvSpPr>
          <p:nvPr>
            <p:ph type="body" sz="quarter" idx="13"/>
          </p:nvPr>
        </p:nvSpPr>
        <p:spPr/>
        <p:txBody>
          <a:bodyPr vert="horz" lIns="91440" tIns="45720" rIns="91440" bIns="45720" rtlCol="0" anchor="t">
            <a:noAutofit/>
          </a:bodyPr>
          <a:lstStyle/>
          <a:p>
            <a:r>
              <a:rPr lang="en-US">
                <a:solidFill>
                  <a:schemeClr val="accent5"/>
                </a:solidFill>
              </a:rPr>
              <a:t>Day 1 – Setup </a:t>
            </a:r>
            <a:r>
              <a:rPr lang="en-150">
                <a:solidFill>
                  <a:schemeClr val="accent5"/>
                </a:solidFill>
              </a:rPr>
              <a:t>ambiente di sviluppo</a:t>
            </a:r>
            <a:endParaRPr lang="en-US">
              <a:solidFill>
                <a:schemeClr val="accent5"/>
              </a:solidFill>
            </a:endParaRPr>
          </a:p>
        </p:txBody>
      </p:sp>
      <p:sp>
        <p:nvSpPr>
          <p:cNvPr id="5" name="Footer Placeholder 4">
            <a:extLst>
              <a:ext uri="{FF2B5EF4-FFF2-40B4-BE49-F238E27FC236}">
                <a16:creationId xmlns:a16="http://schemas.microsoft.com/office/drawing/2014/main" id="{0374776B-8458-4B82-982E-64AD3F75DB08}"/>
              </a:ext>
            </a:extLst>
          </p:cNvPr>
          <p:cNvSpPr>
            <a:spLocks noGrp="1"/>
          </p:cNvSpPr>
          <p:nvPr>
            <p:ph type="ftr" sz="quarter" idx="18"/>
          </p:nvPr>
        </p:nvSpPr>
        <p:spPr/>
        <p:txBody>
          <a:bodyPr/>
          <a:lstStyle/>
          <a:p>
            <a:r>
              <a:rPr lang="en-US"/>
              <a:t>IBM CIC Powerpoint Template / November 22, 2019 / © 2019 IBM Client Innovation Center</a:t>
            </a:r>
            <a:endParaRPr lang="it-IT"/>
          </a:p>
        </p:txBody>
      </p:sp>
      <p:sp>
        <p:nvSpPr>
          <p:cNvPr id="13" name="Text Placeholder 3">
            <a:extLst>
              <a:ext uri="{FF2B5EF4-FFF2-40B4-BE49-F238E27FC236}">
                <a16:creationId xmlns:a16="http://schemas.microsoft.com/office/drawing/2014/main" id="{2E566385-7069-E2C4-E3E1-A13907A4B47E}"/>
              </a:ext>
            </a:extLst>
          </p:cNvPr>
          <p:cNvSpPr txBox="1">
            <a:spLocks/>
          </p:cNvSpPr>
          <p:nvPr/>
        </p:nvSpPr>
        <p:spPr>
          <a:xfrm>
            <a:off x="6277708" y="1582416"/>
            <a:ext cx="5735840" cy="4468201"/>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250000"/>
              </a:lnSpc>
            </a:pPr>
            <a:endParaRPr lang="en-US"/>
          </a:p>
        </p:txBody>
      </p:sp>
      <p:sp>
        <p:nvSpPr>
          <p:cNvPr id="12" name="Content Placeholder 9">
            <a:extLst>
              <a:ext uri="{FF2B5EF4-FFF2-40B4-BE49-F238E27FC236}">
                <a16:creationId xmlns:a16="http://schemas.microsoft.com/office/drawing/2014/main" id="{70CE0617-6033-A375-D3EA-DC5D1BB68D80}"/>
              </a:ext>
            </a:extLst>
          </p:cNvPr>
          <p:cNvSpPr txBox="1">
            <a:spLocks/>
          </p:cNvSpPr>
          <p:nvPr/>
        </p:nvSpPr>
        <p:spPr>
          <a:xfrm>
            <a:off x="-3257" y="1582415"/>
            <a:ext cx="4193396" cy="5275585"/>
          </a:xfrm>
          <a:prstGeom prst="rect">
            <a:avLst/>
          </a:prstGeom>
          <a:solidFill>
            <a:schemeClr val="accent4"/>
          </a:solidFill>
        </p:spPr>
        <p:txBody>
          <a:bodyPr vert="horz" lIns="228600" tIns="192024" rIns="228600" bIns="22860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chemeClr val="bg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None/>
            </a:pPr>
            <a:r>
              <a:rPr lang="en-US" sz="1800" b="1" dirty="0" err="1"/>
              <a:t>Installare</a:t>
            </a:r>
            <a:r>
              <a:rPr lang="en-US" sz="1800" b="1" dirty="0"/>
              <a:t> </a:t>
            </a:r>
            <a:r>
              <a:rPr lang="en-US" sz="1800" b="1" i="1" dirty="0"/>
              <a:t>Node</a:t>
            </a:r>
            <a:r>
              <a:rPr lang="en-US" sz="1800" b="1" dirty="0"/>
              <a:t>, il nostro </a:t>
            </a:r>
            <a:r>
              <a:rPr lang="en-US" sz="1800" b="1" dirty="0" err="1"/>
              <a:t>ambiente</a:t>
            </a:r>
            <a:r>
              <a:rPr lang="en-US" sz="1800" b="1" dirty="0"/>
              <a:t> di runtime JavaScript</a:t>
            </a:r>
            <a:br>
              <a:rPr lang="en-150" sz="1800" b="1" dirty="0"/>
            </a:br>
            <a:r>
              <a:rPr lang="en-US" sz="1800" b="1" dirty="0"/>
              <a:t>https://nodejs.org</a:t>
            </a:r>
          </a:p>
        </p:txBody>
      </p:sp>
      <p:sp>
        <p:nvSpPr>
          <p:cNvPr id="14" name="Footer Placeholder 2">
            <a:extLst>
              <a:ext uri="{FF2B5EF4-FFF2-40B4-BE49-F238E27FC236}">
                <a16:creationId xmlns:a16="http://schemas.microsoft.com/office/drawing/2014/main" id="{FEC7AC13-F9D9-69D8-8A80-9AAEC3037DA6}"/>
              </a:ext>
            </a:extLst>
          </p:cNvPr>
          <p:cNvSpPr txBox="1">
            <a:spLocks/>
          </p:cNvSpPr>
          <p:nvPr/>
        </p:nvSpPr>
        <p:spPr>
          <a:xfrm>
            <a:off x="0" y="6492875"/>
            <a:ext cx="5867400" cy="365125"/>
          </a:xfrm>
          <a:prstGeom prst="rect">
            <a:avLst/>
          </a:prstGeom>
        </p:spPr>
        <p:txBody>
          <a:bodyPr vert="horz" lIns="91440" tIns="45720" rIns="91440" bIns="45720" rtlCol="0" anchor="ctr"/>
          <a:lstStyle>
            <a:defPPr>
              <a:defRPr lang="it-IT"/>
            </a:defPPr>
            <a:lvl1pPr marL="0" algn="l" defTabSz="914400" rtl="0" eaLnBrk="1" latinLnBrk="0" hangingPunct="1">
              <a:defRPr sz="10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IBM CIC </a:t>
            </a:r>
            <a:r>
              <a:rPr lang="en-150"/>
              <a:t>Web Tier Module </a:t>
            </a:r>
            <a:r>
              <a:rPr lang="en-US"/>
              <a:t>/ © 20</a:t>
            </a:r>
            <a:r>
              <a:rPr lang="it-IT"/>
              <a:t>23</a:t>
            </a:r>
            <a:r>
              <a:rPr lang="en-US"/>
              <a:t> IBM Client Innovation Center</a:t>
            </a:r>
            <a:endParaRPr lang="it-IT"/>
          </a:p>
        </p:txBody>
      </p:sp>
      <p:pic>
        <p:nvPicPr>
          <p:cNvPr id="4" name="Picture 3" descr="A group of logos on a black background&#10;&#10;Description automatically generated">
            <a:extLst>
              <a:ext uri="{FF2B5EF4-FFF2-40B4-BE49-F238E27FC236}">
                <a16:creationId xmlns:a16="http://schemas.microsoft.com/office/drawing/2014/main" id="{5C5D92EB-56D8-A833-D1B7-442F9F8CFE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0142" y="2148822"/>
            <a:ext cx="2092934" cy="1280178"/>
          </a:xfrm>
          <a:prstGeom prst="rect">
            <a:avLst/>
          </a:prstGeom>
        </p:spPr>
      </p:pic>
      <p:pic>
        <p:nvPicPr>
          <p:cNvPr id="8" name="Picture 7" descr="A red and white logo&#10;&#10;Description automatically generated">
            <a:extLst>
              <a:ext uri="{FF2B5EF4-FFF2-40B4-BE49-F238E27FC236}">
                <a16:creationId xmlns:a16="http://schemas.microsoft.com/office/drawing/2014/main" id="{068F6CBD-EBDD-6826-2AC2-73312AB97CC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74773" y="2404088"/>
            <a:ext cx="1977677" cy="769646"/>
          </a:xfrm>
          <a:prstGeom prst="rect">
            <a:avLst/>
          </a:prstGeom>
        </p:spPr>
      </p:pic>
      <p:sp>
        <p:nvSpPr>
          <p:cNvPr id="15" name="Content Placeholder 9">
            <a:extLst>
              <a:ext uri="{FF2B5EF4-FFF2-40B4-BE49-F238E27FC236}">
                <a16:creationId xmlns:a16="http://schemas.microsoft.com/office/drawing/2014/main" id="{5575979D-BB1B-284E-A83C-34B9E29FC59D}"/>
              </a:ext>
            </a:extLst>
          </p:cNvPr>
          <p:cNvSpPr txBox="1">
            <a:spLocks/>
          </p:cNvSpPr>
          <p:nvPr/>
        </p:nvSpPr>
        <p:spPr>
          <a:xfrm>
            <a:off x="8355488" y="1582415"/>
            <a:ext cx="3836512" cy="5275585"/>
          </a:xfrm>
          <a:prstGeom prst="rect">
            <a:avLst/>
          </a:prstGeom>
          <a:solidFill>
            <a:srgbClr val="92D050"/>
          </a:solidFill>
        </p:spPr>
        <p:txBody>
          <a:bodyPr vert="horz" lIns="228600" tIns="192024" rIns="228600" bIns="22860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chemeClr val="bg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Font typeface="Arial" panose="020B0604020202020204" pitchFamily="34" charset="0"/>
              <a:buNone/>
            </a:pPr>
            <a:endParaRPr lang="en-150" sz="2000" b="1" dirty="0"/>
          </a:p>
          <a:p>
            <a:pPr marL="0" indent="0" algn="ctr">
              <a:lnSpc>
                <a:spcPct val="100000"/>
              </a:lnSpc>
              <a:buFont typeface="Arial" panose="020B0604020202020204" pitchFamily="34" charset="0"/>
              <a:buNone/>
            </a:pPr>
            <a:r>
              <a:rPr lang="en-US" sz="1800" b="1" dirty="0" err="1"/>
              <a:t>Installare</a:t>
            </a:r>
            <a:r>
              <a:rPr lang="en-US" sz="1800" b="1" dirty="0"/>
              <a:t> </a:t>
            </a:r>
            <a:r>
              <a:rPr lang="en-US" sz="1800" b="1" i="1" dirty="0"/>
              <a:t>Visual Studio Code</a:t>
            </a:r>
            <a:r>
              <a:rPr lang="en-US" sz="1800" b="1" dirty="0"/>
              <a:t>, il nostro </a:t>
            </a:r>
            <a:r>
              <a:rPr lang="en-US" sz="1800" b="1" dirty="0" err="1"/>
              <a:t>ambiente</a:t>
            </a:r>
            <a:r>
              <a:rPr lang="en-US" sz="1800" b="1" dirty="0"/>
              <a:t> di </a:t>
            </a:r>
            <a:r>
              <a:rPr lang="en-US" sz="1800" b="1" dirty="0" err="1"/>
              <a:t>sviluppo</a:t>
            </a:r>
            <a:br>
              <a:rPr lang="en-150" sz="1800" b="1" dirty="0"/>
            </a:br>
            <a:r>
              <a:rPr lang="en-US" sz="1800" b="1" dirty="0"/>
              <a:t>https://code.visualstudio.com</a:t>
            </a:r>
          </a:p>
          <a:p>
            <a:pPr marL="0" indent="0">
              <a:buFont typeface="Arial" panose="020B0604020202020204" pitchFamily="34" charset="0"/>
              <a:buNone/>
            </a:pPr>
            <a:endParaRPr lang="en-US" sz="2000" dirty="0">
              <a:ea typeface="+mn-lt"/>
              <a:cs typeface="+mn-lt"/>
            </a:endParaRPr>
          </a:p>
        </p:txBody>
      </p:sp>
      <p:pic>
        <p:nvPicPr>
          <p:cNvPr id="6" name="Immagine 5">
            <a:extLst>
              <a:ext uri="{FF2B5EF4-FFF2-40B4-BE49-F238E27FC236}">
                <a16:creationId xmlns:a16="http://schemas.microsoft.com/office/drawing/2014/main" id="{EF5A727C-5A58-104C-8768-03DC93458B9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37084" y="2036995"/>
            <a:ext cx="3248516" cy="1364377"/>
          </a:xfrm>
          <a:prstGeom prst="rect">
            <a:avLst/>
          </a:prstGeom>
        </p:spPr>
      </p:pic>
      <p:sp>
        <p:nvSpPr>
          <p:cNvPr id="11" name="Title 4">
            <a:extLst>
              <a:ext uri="{FF2B5EF4-FFF2-40B4-BE49-F238E27FC236}">
                <a16:creationId xmlns:a16="http://schemas.microsoft.com/office/drawing/2014/main" id="{0F9DD9AB-1632-58F1-617B-F0D36358769C}"/>
              </a:ext>
            </a:extLst>
          </p:cNvPr>
          <p:cNvSpPr>
            <a:spLocks noGrp="1"/>
          </p:cNvSpPr>
          <p:nvPr>
            <p:ph type="title"/>
          </p:nvPr>
        </p:nvSpPr>
        <p:spPr>
          <a:xfrm>
            <a:off x="228600" y="512629"/>
            <a:ext cx="10369513" cy="885253"/>
          </a:xfrm>
        </p:spPr>
        <p:txBody>
          <a:bodyPr vert="horz" lIns="91440" tIns="45720" rIns="91440" bIns="45720" rtlCol="0" anchor="ctr">
            <a:normAutofit/>
          </a:bodyPr>
          <a:lstStyle/>
          <a:p>
            <a:r>
              <a:rPr lang="en-US" dirty="0">
                <a:solidFill>
                  <a:schemeClr val="accent2"/>
                </a:solidFill>
              </a:rPr>
              <a:t>Prima di </a:t>
            </a:r>
            <a:r>
              <a:rPr lang="en-US" dirty="0" err="1">
                <a:solidFill>
                  <a:schemeClr val="accent2"/>
                </a:solidFill>
              </a:rPr>
              <a:t>iniziare</a:t>
            </a:r>
            <a:r>
              <a:rPr lang="en-US" dirty="0">
                <a:solidFill>
                  <a:schemeClr val="accent2"/>
                </a:solidFill>
              </a:rPr>
              <a:t>…</a:t>
            </a:r>
          </a:p>
        </p:txBody>
      </p:sp>
    </p:spTree>
    <p:extLst>
      <p:ext uri="{BB962C8B-B14F-4D97-AF65-F5344CB8AC3E}">
        <p14:creationId xmlns:p14="http://schemas.microsoft.com/office/powerpoint/2010/main" val="17082853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A8DD2B6-C95D-4E2F-A9AE-645FF0FF5F4E}"/>
              </a:ext>
            </a:extLst>
          </p:cNvPr>
          <p:cNvSpPr>
            <a:spLocks noGrp="1"/>
          </p:cNvSpPr>
          <p:nvPr>
            <p:ph type="body" sz="quarter" idx="14"/>
          </p:nvPr>
        </p:nvSpPr>
        <p:spPr>
          <a:xfrm>
            <a:off x="228600" y="1582415"/>
            <a:ext cx="11729558" cy="4792505"/>
          </a:xfrm>
        </p:spPr>
        <p:txBody>
          <a:bodyPr vert="horz" lIns="91440" tIns="45720" rIns="91440" bIns="45720" rtlCol="0" anchor="t">
            <a:noAutofit/>
          </a:bodyPr>
          <a:lstStyle/>
          <a:p>
            <a:pPr>
              <a:lnSpc>
                <a:spcPct val="100000"/>
              </a:lnSpc>
            </a:pPr>
            <a:r>
              <a:rPr lang="it-IT" dirty="0"/>
              <a:t>Dopo esserci assicurati di aver installato una versione di Node &gt;= 14.00 e una versione npm &gt;= 5.6, possiamo creare il nostro primo progetto utilizzando:</a:t>
            </a:r>
          </a:p>
          <a:p>
            <a:pPr marL="285750" indent="-285750">
              <a:lnSpc>
                <a:spcPct val="100000"/>
              </a:lnSpc>
              <a:buFont typeface="Arial" panose="020B0604020202020204" pitchFamily="34" charset="0"/>
              <a:buChar char="•"/>
            </a:pPr>
            <a:r>
              <a:rPr lang="it-IT" b="1" dirty="0"/>
              <a:t>npx</a:t>
            </a:r>
            <a:endParaRPr lang="it-IT" dirty="0"/>
          </a:p>
          <a:p>
            <a:pPr marL="285750" indent="-285750">
              <a:lnSpc>
                <a:spcPct val="100000"/>
              </a:lnSpc>
              <a:buFont typeface="Arial" panose="020B0604020202020204" pitchFamily="34" charset="0"/>
              <a:buChar char="•"/>
            </a:pPr>
            <a:r>
              <a:rPr lang="it-IT" b="1" dirty="0"/>
              <a:t>Create React App</a:t>
            </a:r>
            <a:endParaRPr lang="it-IT" dirty="0"/>
          </a:p>
          <a:p>
            <a:pPr>
              <a:lnSpc>
                <a:spcPct val="100000"/>
              </a:lnSpc>
            </a:pPr>
            <a:endParaRPr lang="it-IT" dirty="0"/>
          </a:p>
          <a:p>
            <a:pPr>
              <a:lnSpc>
                <a:spcPct val="100000"/>
              </a:lnSpc>
            </a:pPr>
            <a:br>
              <a:rPr lang="it-IT" b="0" i="0" dirty="0">
                <a:solidFill>
                  <a:schemeClr val="bg1"/>
                </a:solidFill>
                <a:effectLst/>
                <a:latin typeface="Courier 10 Pitch"/>
              </a:rPr>
            </a:br>
            <a:endParaRPr lang="it-IT" b="1" dirty="0">
              <a:solidFill>
                <a:schemeClr val="bg1"/>
              </a:solidFill>
              <a:latin typeface="Lucida Console" panose="020B0609040504020204" pitchFamily="49" charset="0"/>
            </a:endParaRPr>
          </a:p>
        </p:txBody>
      </p:sp>
      <p:sp>
        <p:nvSpPr>
          <p:cNvPr id="7" name="Text Placeholder 6">
            <a:extLst>
              <a:ext uri="{FF2B5EF4-FFF2-40B4-BE49-F238E27FC236}">
                <a16:creationId xmlns:a16="http://schemas.microsoft.com/office/drawing/2014/main" id="{15086145-609F-4C37-6AB2-7F45575EC2F9}"/>
              </a:ext>
            </a:extLst>
          </p:cNvPr>
          <p:cNvSpPr>
            <a:spLocks noGrp="1"/>
          </p:cNvSpPr>
          <p:nvPr>
            <p:ph type="body" sz="quarter" idx="13"/>
          </p:nvPr>
        </p:nvSpPr>
        <p:spPr/>
        <p:txBody>
          <a:bodyPr vert="horz" lIns="91440" tIns="45720" rIns="91440" bIns="45720" rtlCol="0" anchor="t">
            <a:noAutofit/>
          </a:bodyPr>
          <a:lstStyle/>
          <a:p>
            <a:r>
              <a:rPr lang="en-US">
                <a:solidFill>
                  <a:schemeClr val="accent5"/>
                </a:solidFill>
              </a:rPr>
              <a:t>Day 1 – Setup </a:t>
            </a:r>
            <a:r>
              <a:rPr lang="en-150">
                <a:solidFill>
                  <a:schemeClr val="accent5"/>
                </a:solidFill>
              </a:rPr>
              <a:t>ambiente di sviluppo</a:t>
            </a:r>
            <a:endParaRPr lang="en-US">
              <a:solidFill>
                <a:schemeClr val="accent5"/>
              </a:solidFill>
            </a:endParaRPr>
          </a:p>
        </p:txBody>
      </p:sp>
      <p:sp>
        <p:nvSpPr>
          <p:cNvPr id="6" name="Footer Placeholder 2">
            <a:extLst>
              <a:ext uri="{FF2B5EF4-FFF2-40B4-BE49-F238E27FC236}">
                <a16:creationId xmlns:a16="http://schemas.microsoft.com/office/drawing/2014/main" id="{018FFDD9-0E6C-7798-DB47-59C81E6726FC}"/>
              </a:ext>
            </a:extLst>
          </p:cNvPr>
          <p:cNvSpPr txBox="1">
            <a:spLocks/>
          </p:cNvSpPr>
          <p:nvPr/>
        </p:nvSpPr>
        <p:spPr>
          <a:xfrm>
            <a:off x="0" y="6492875"/>
            <a:ext cx="5867400" cy="365125"/>
          </a:xfrm>
          <a:prstGeom prst="rect">
            <a:avLst/>
          </a:prstGeom>
        </p:spPr>
        <p:txBody>
          <a:bodyPr vert="horz" lIns="91440" tIns="45720" rIns="91440" bIns="45720" rtlCol="0" anchor="ctr"/>
          <a:lstStyle>
            <a:defPPr>
              <a:defRPr lang="it-IT"/>
            </a:defPPr>
            <a:lvl1pPr marL="0" algn="l" defTabSz="914400" rtl="0" eaLnBrk="1" latinLnBrk="0" hangingPunct="1">
              <a:defRPr sz="10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IBM CIC </a:t>
            </a:r>
            <a:r>
              <a:rPr lang="en-150"/>
              <a:t>Web Tier Module </a:t>
            </a:r>
            <a:r>
              <a:rPr lang="en-US"/>
              <a:t>/ © 20</a:t>
            </a:r>
            <a:r>
              <a:rPr lang="it-IT"/>
              <a:t>23</a:t>
            </a:r>
            <a:r>
              <a:rPr lang="en-US"/>
              <a:t> IBM Client Innovation Center</a:t>
            </a:r>
            <a:endParaRPr lang="it-IT"/>
          </a:p>
        </p:txBody>
      </p:sp>
      <p:pic>
        <p:nvPicPr>
          <p:cNvPr id="16" name="Picture 15">
            <a:extLst>
              <a:ext uri="{FF2B5EF4-FFF2-40B4-BE49-F238E27FC236}">
                <a16:creationId xmlns:a16="http://schemas.microsoft.com/office/drawing/2014/main" id="{8B48F462-8AA7-7A1E-D6EE-1C9DC70DE467}"/>
              </a:ext>
            </a:extLst>
          </p:cNvPr>
          <p:cNvPicPr>
            <a:picLocks noChangeAspect="1"/>
          </p:cNvPicPr>
          <p:nvPr/>
        </p:nvPicPr>
        <p:blipFill>
          <a:blip r:embed="rId2"/>
          <a:stretch>
            <a:fillRect/>
          </a:stretch>
        </p:blipFill>
        <p:spPr>
          <a:xfrm>
            <a:off x="386171" y="3288264"/>
            <a:ext cx="11414415" cy="1512336"/>
          </a:xfrm>
          <a:prstGeom prst="rect">
            <a:avLst/>
          </a:prstGeom>
        </p:spPr>
      </p:pic>
      <p:sp>
        <p:nvSpPr>
          <p:cNvPr id="8" name="Title 4">
            <a:extLst>
              <a:ext uri="{FF2B5EF4-FFF2-40B4-BE49-F238E27FC236}">
                <a16:creationId xmlns:a16="http://schemas.microsoft.com/office/drawing/2014/main" id="{EC19BECA-A713-3255-BA84-195AB88C38A8}"/>
              </a:ext>
            </a:extLst>
          </p:cNvPr>
          <p:cNvSpPr>
            <a:spLocks noGrp="1"/>
          </p:cNvSpPr>
          <p:nvPr>
            <p:ph type="title"/>
          </p:nvPr>
        </p:nvSpPr>
        <p:spPr>
          <a:xfrm>
            <a:off x="228600" y="512629"/>
            <a:ext cx="10369513" cy="885253"/>
          </a:xfrm>
        </p:spPr>
        <p:txBody>
          <a:bodyPr vert="horz" lIns="91440" tIns="45720" rIns="91440" bIns="45720" rtlCol="0" anchor="ctr">
            <a:normAutofit/>
          </a:bodyPr>
          <a:lstStyle/>
          <a:p>
            <a:r>
              <a:rPr lang="en-US" dirty="0" err="1">
                <a:solidFill>
                  <a:schemeClr val="accent2"/>
                </a:solidFill>
              </a:rPr>
              <a:t>Creiamo</a:t>
            </a:r>
            <a:r>
              <a:rPr lang="en-US" dirty="0">
                <a:solidFill>
                  <a:schemeClr val="accent2"/>
                </a:solidFill>
              </a:rPr>
              <a:t> il nostro </a:t>
            </a:r>
            <a:r>
              <a:rPr lang="en-US" dirty="0" err="1">
                <a:solidFill>
                  <a:schemeClr val="accent2"/>
                </a:solidFill>
              </a:rPr>
              <a:t>progetto</a:t>
            </a:r>
            <a:endParaRPr lang="en-US" dirty="0">
              <a:solidFill>
                <a:schemeClr val="accent2"/>
              </a:solidFill>
            </a:endParaRPr>
          </a:p>
        </p:txBody>
      </p:sp>
    </p:spTree>
    <p:extLst>
      <p:ext uri="{BB962C8B-B14F-4D97-AF65-F5344CB8AC3E}">
        <p14:creationId xmlns:p14="http://schemas.microsoft.com/office/powerpoint/2010/main" val="11733371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A8DD2B6-C95D-4E2F-A9AE-645FF0FF5F4E}"/>
              </a:ext>
            </a:extLst>
          </p:cNvPr>
          <p:cNvSpPr>
            <a:spLocks noGrp="1"/>
          </p:cNvSpPr>
          <p:nvPr>
            <p:ph type="body" sz="quarter" idx="14"/>
          </p:nvPr>
        </p:nvSpPr>
        <p:spPr>
          <a:xfrm>
            <a:off x="228600" y="1582416"/>
            <a:ext cx="11729558" cy="3839482"/>
          </a:xfrm>
        </p:spPr>
        <p:txBody>
          <a:bodyPr vert="horz" lIns="91440" tIns="45720" rIns="91440" bIns="45720" rtlCol="0" anchor="t">
            <a:noAutofit/>
          </a:bodyPr>
          <a:lstStyle/>
          <a:p>
            <a:r>
              <a:rPr lang="en-US" dirty="0"/>
              <a:t>React </a:t>
            </a:r>
            <a:r>
              <a:rPr lang="en-US" dirty="0" err="1"/>
              <a:t>si</a:t>
            </a:r>
            <a:r>
              <a:rPr lang="en-US" dirty="0"/>
              <a:t> </a:t>
            </a:r>
            <a:r>
              <a:rPr lang="en-US" dirty="0" err="1"/>
              <a:t>basa</a:t>
            </a:r>
            <a:r>
              <a:rPr lang="en-US" dirty="0"/>
              <a:t> </a:t>
            </a:r>
            <a:r>
              <a:rPr lang="en-US" dirty="0" err="1"/>
              <a:t>su</a:t>
            </a:r>
            <a:r>
              <a:rPr lang="en-US" dirty="0"/>
              <a:t> un </a:t>
            </a:r>
            <a:r>
              <a:rPr lang="en-US" dirty="0" err="1"/>
              <a:t>approccio</a:t>
            </a:r>
            <a:r>
              <a:rPr lang="en-US" dirty="0"/>
              <a:t> </a:t>
            </a:r>
            <a:r>
              <a:rPr lang="en-US" dirty="0" err="1"/>
              <a:t>dichiarativo</a:t>
            </a:r>
            <a:r>
              <a:rPr lang="en-US" dirty="0"/>
              <a:t> simile </a:t>
            </a:r>
            <a:r>
              <a:rPr lang="en-US" dirty="0" err="1"/>
              <a:t>all’HTML</a:t>
            </a:r>
            <a:r>
              <a:rPr lang="en-US" dirty="0"/>
              <a:t> </a:t>
            </a:r>
            <a:r>
              <a:rPr lang="en-US" dirty="0" err="1"/>
              <a:t>utilizzando</a:t>
            </a:r>
            <a:r>
              <a:rPr lang="en-US" dirty="0"/>
              <a:t> </a:t>
            </a:r>
            <a:r>
              <a:rPr lang="en-US" dirty="0" err="1"/>
              <a:t>una</a:t>
            </a:r>
            <a:r>
              <a:rPr lang="en-US" dirty="0"/>
              <a:t> </a:t>
            </a:r>
            <a:r>
              <a:rPr lang="en-US" dirty="0" err="1"/>
              <a:t>sintassi</a:t>
            </a:r>
            <a:r>
              <a:rPr lang="en-US" dirty="0"/>
              <a:t> di </a:t>
            </a:r>
            <a:r>
              <a:rPr lang="en-US" dirty="0" err="1"/>
              <a:t>estensione</a:t>
            </a:r>
            <a:r>
              <a:rPr lang="en-US" dirty="0"/>
              <a:t> di </a:t>
            </a:r>
            <a:r>
              <a:rPr lang="en-US" dirty="0" err="1"/>
              <a:t>Javascript</a:t>
            </a:r>
            <a:r>
              <a:rPr lang="en-US" dirty="0"/>
              <a:t>, </a:t>
            </a:r>
            <a:r>
              <a:rPr lang="en-US" dirty="0" err="1"/>
              <a:t>chiamata</a:t>
            </a:r>
            <a:r>
              <a:rPr lang="en-US" dirty="0"/>
              <a:t> JSX.</a:t>
            </a:r>
          </a:p>
          <a:p>
            <a:endParaRPr lang="en-US" i="1" dirty="0"/>
          </a:p>
          <a:p>
            <a:r>
              <a:rPr lang="en-US" dirty="0"/>
              <a:t>JSX ci </a:t>
            </a:r>
            <a:r>
              <a:rPr lang="en-US" dirty="0" err="1"/>
              <a:t>permette</a:t>
            </a:r>
            <a:r>
              <a:rPr lang="en-US" dirty="0"/>
              <a:t> di </a:t>
            </a:r>
            <a:r>
              <a:rPr lang="en-US" dirty="0" err="1"/>
              <a:t>inserire</a:t>
            </a:r>
            <a:r>
              <a:rPr lang="en-US" dirty="0"/>
              <a:t> il nostro </a:t>
            </a:r>
            <a:r>
              <a:rPr lang="en-US" dirty="0" err="1"/>
              <a:t>codice</a:t>
            </a:r>
            <a:r>
              <a:rPr lang="en-US" dirty="0"/>
              <a:t> di markup </a:t>
            </a:r>
            <a:r>
              <a:rPr lang="en-US" dirty="0" err="1"/>
              <a:t>all’interno</a:t>
            </a:r>
            <a:r>
              <a:rPr lang="en-US" dirty="0"/>
              <a:t> del JavaScript:</a:t>
            </a:r>
          </a:p>
          <a:p>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endParaRPr lang="it-IT" dirty="0"/>
          </a:p>
          <a:p>
            <a:r>
              <a:rPr lang="en-US" dirty="0" err="1"/>
              <a:t>L’assegnazione</a:t>
            </a:r>
            <a:r>
              <a:rPr lang="en-US" dirty="0"/>
              <a:t> di </a:t>
            </a:r>
            <a:r>
              <a:rPr lang="en-US" dirty="0" err="1"/>
              <a:t>codice</a:t>
            </a:r>
            <a:r>
              <a:rPr lang="en-US" dirty="0"/>
              <a:t> HTML in un </a:t>
            </a:r>
            <a:r>
              <a:rPr lang="en-US" dirty="0" err="1"/>
              <a:t>elemento</a:t>
            </a:r>
            <a:r>
              <a:rPr lang="en-US" dirty="0"/>
              <a:t> JavaScript è un </a:t>
            </a:r>
            <a:r>
              <a:rPr lang="en-US" dirty="0" err="1"/>
              <a:t>esempio</a:t>
            </a:r>
            <a:r>
              <a:rPr lang="en-US" dirty="0"/>
              <a:t> di </a:t>
            </a:r>
            <a:r>
              <a:rPr lang="en-US" dirty="0" err="1"/>
              <a:t>espressione</a:t>
            </a:r>
            <a:r>
              <a:rPr lang="en-US" dirty="0"/>
              <a:t> JSX </a:t>
            </a:r>
            <a:r>
              <a:rPr lang="en-US" dirty="0" err="1"/>
              <a:t>che</a:t>
            </a:r>
            <a:r>
              <a:rPr lang="en-US" dirty="0"/>
              <a:t>, </a:t>
            </a:r>
            <a:r>
              <a:rPr lang="en-US" dirty="0" err="1"/>
              <a:t>una</a:t>
            </a:r>
            <a:r>
              <a:rPr lang="en-US" dirty="0"/>
              <a:t> volta </a:t>
            </a:r>
            <a:r>
              <a:rPr lang="en-US" dirty="0" err="1"/>
              <a:t>compilata</a:t>
            </a:r>
            <a:r>
              <a:rPr lang="en-US" dirty="0"/>
              <a:t>, </a:t>
            </a:r>
            <a:r>
              <a:rPr lang="en-US" dirty="0" err="1"/>
              <a:t>viene</a:t>
            </a:r>
            <a:r>
              <a:rPr lang="en-US" dirty="0"/>
              <a:t> </a:t>
            </a:r>
            <a:r>
              <a:rPr lang="en-US" dirty="0" err="1"/>
              <a:t>tradotta</a:t>
            </a:r>
            <a:r>
              <a:rPr lang="en-US" dirty="0"/>
              <a:t> come </a:t>
            </a:r>
            <a:r>
              <a:rPr lang="en-US" dirty="0" err="1"/>
              <a:t>una</a:t>
            </a:r>
            <a:r>
              <a:rPr lang="en-US" dirty="0"/>
              <a:t> </a:t>
            </a:r>
            <a:r>
              <a:rPr lang="en-US" dirty="0" err="1"/>
              <a:t>chiamata</a:t>
            </a:r>
            <a:r>
              <a:rPr lang="en-US" dirty="0"/>
              <a:t> a </a:t>
            </a:r>
            <a:r>
              <a:rPr lang="en-US" dirty="0" err="1"/>
              <a:t>una</a:t>
            </a:r>
            <a:r>
              <a:rPr lang="en-US" dirty="0"/>
              <a:t> </a:t>
            </a:r>
            <a:r>
              <a:rPr lang="en-US" dirty="0" err="1"/>
              <a:t>funzione</a:t>
            </a:r>
            <a:r>
              <a:rPr lang="en-US" dirty="0"/>
              <a:t> JavaScript. </a:t>
            </a:r>
            <a:r>
              <a:rPr lang="en-US" dirty="0" err="1"/>
              <a:t>Questo</a:t>
            </a:r>
            <a:r>
              <a:rPr lang="en-US" dirty="0"/>
              <a:t> produce un </a:t>
            </a:r>
            <a:r>
              <a:rPr lang="en-US" dirty="0" err="1"/>
              <a:t>elemento</a:t>
            </a:r>
            <a:r>
              <a:rPr lang="en-US" dirty="0"/>
              <a:t> JavaScript</a:t>
            </a:r>
            <a:r>
              <a:rPr lang="it-IT" dirty="0"/>
              <a:t> e rende la definizione delle interfacce utente più dichiarativa e leggibile</a:t>
            </a:r>
            <a:endParaRPr lang="en-US" dirty="0"/>
          </a:p>
        </p:txBody>
      </p:sp>
      <p:sp>
        <p:nvSpPr>
          <p:cNvPr id="7" name="Text Placeholder 6">
            <a:extLst>
              <a:ext uri="{FF2B5EF4-FFF2-40B4-BE49-F238E27FC236}">
                <a16:creationId xmlns:a16="http://schemas.microsoft.com/office/drawing/2014/main" id="{15086145-609F-4C37-6AB2-7F45575EC2F9}"/>
              </a:ext>
            </a:extLst>
          </p:cNvPr>
          <p:cNvSpPr>
            <a:spLocks noGrp="1"/>
          </p:cNvSpPr>
          <p:nvPr>
            <p:ph type="body" sz="quarter" idx="13"/>
          </p:nvPr>
        </p:nvSpPr>
        <p:spPr/>
        <p:txBody>
          <a:bodyPr vert="horz" lIns="91440" tIns="45720" rIns="91440" bIns="45720" rtlCol="0" anchor="t">
            <a:noAutofit/>
          </a:bodyPr>
          <a:lstStyle/>
          <a:p>
            <a:r>
              <a:rPr lang="en-US">
                <a:solidFill>
                  <a:schemeClr val="accent5"/>
                </a:solidFill>
              </a:rPr>
              <a:t>Day 1 – </a:t>
            </a:r>
            <a:r>
              <a:rPr lang="en-US" err="1">
                <a:solidFill>
                  <a:schemeClr val="accent5"/>
                </a:solidFill>
              </a:rPr>
              <a:t>Introduzione</a:t>
            </a:r>
            <a:r>
              <a:rPr lang="en-US">
                <a:solidFill>
                  <a:schemeClr val="accent5"/>
                </a:solidFill>
              </a:rPr>
              <a:t> a React</a:t>
            </a:r>
          </a:p>
        </p:txBody>
      </p:sp>
      <p:sp>
        <p:nvSpPr>
          <p:cNvPr id="6" name="Footer Placeholder 2">
            <a:extLst>
              <a:ext uri="{FF2B5EF4-FFF2-40B4-BE49-F238E27FC236}">
                <a16:creationId xmlns:a16="http://schemas.microsoft.com/office/drawing/2014/main" id="{018FFDD9-0E6C-7798-DB47-59C81E6726FC}"/>
              </a:ext>
            </a:extLst>
          </p:cNvPr>
          <p:cNvSpPr txBox="1">
            <a:spLocks/>
          </p:cNvSpPr>
          <p:nvPr/>
        </p:nvSpPr>
        <p:spPr>
          <a:xfrm>
            <a:off x="0" y="6492875"/>
            <a:ext cx="5867400" cy="365125"/>
          </a:xfrm>
          <a:prstGeom prst="rect">
            <a:avLst/>
          </a:prstGeom>
        </p:spPr>
        <p:txBody>
          <a:bodyPr vert="horz" lIns="91440" tIns="45720" rIns="91440" bIns="45720" rtlCol="0" anchor="ctr"/>
          <a:lstStyle>
            <a:defPPr>
              <a:defRPr lang="it-IT"/>
            </a:defPPr>
            <a:lvl1pPr marL="0" algn="l" defTabSz="914400" rtl="0" eaLnBrk="1" latinLnBrk="0" hangingPunct="1">
              <a:defRPr sz="10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IBM CIC </a:t>
            </a:r>
            <a:r>
              <a:rPr lang="en-150"/>
              <a:t>Web Tier Module </a:t>
            </a:r>
            <a:r>
              <a:rPr lang="en-US"/>
              <a:t>/ © 20</a:t>
            </a:r>
            <a:r>
              <a:rPr lang="it-IT"/>
              <a:t>23</a:t>
            </a:r>
            <a:r>
              <a:rPr lang="en-US"/>
              <a:t> IBM Client Innovation Center</a:t>
            </a:r>
            <a:endParaRPr lang="it-IT"/>
          </a:p>
        </p:txBody>
      </p:sp>
      <p:pic>
        <p:nvPicPr>
          <p:cNvPr id="10" name="Picture 9">
            <a:extLst>
              <a:ext uri="{FF2B5EF4-FFF2-40B4-BE49-F238E27FC236}">
                <a16:creationId xmlns:a16="http://schemas.microsoft.com/office/drawing/2014/main" id="{372FCD8D-68E7-21D7-AAC5-C2E0F687DC72}"/>
              </a:ext>
            </a:extLst>
          </p:cNvPr>
          <p:cNvPicPr>
            <a:picLocks noChangeAspect="1"/>
          </p:cNvPicPr>
          <p:nvPr/>
        </p:nvPicPr>
        <p:blipFill>
          <a:blip r:embed="rId2"/>
          <a:stretch>
            <a:fillRect/>
          </a:stretch>
        </p:blipFill>
        <p:spPr>
          <a:xfrm>
            <a:off x="128218" y="3019144"/>
            <a:ext cx="11729558" cy="987166"/>
          </a:xfrm>
          <a:prstGeom prst="rect">
            <a:avLst/>
          </a:prstGeom>
        </p:spPr>
      </p:pic>
      <p:sp>
        <p:nvSpPr>
          <p:cNvPr id="8" name="Title 4">
            <a:extLst>
              <a:ext uri="{FF2B5EF4-FFF2-40B4-BE49-F238E27FC236}">
                <a16:creationId xmlns:a16="http://schemas.microsoft.com/office/drawing/2014/main" id="{8F76E392-AB78-0811-2899-A641CBC15455}"/>
              </a:ext>
            </a:extLst>
          </p:cNvPr>
          <p:cNvSpPr>
            <a:spLocks noGrp="1"/>
          </p:cNvSpPr>
          <p:nvPr>
            <p:ph type="title"/>
          </p:nvPr>
        </p:nvSpPr>
        <p:spPr>
          <a:xfrm>
            <a:off x="228600" y="512629"/>
            <a:ext cx="10369513" cy="885253"/>
          </a:xfrm>
        </p:spPr>
        <p:txBody>
          <a:bodyPr vert="horz" lIns="91440" tIns="45720" rIns="91440" bIns="45720" rtlCol="0" anchor="ctr">
            <a:normAutofit/>
          </a:bodyPr>
          <a:lstStyle/>
          <a:p>
            <a:r>
              <a:rPr lang="en-US" dirty="0" err="1">
                <a:solidFill>
                  <a:schemeClr val="accent2"/>
                </a:solidFill>
              </a:rPr>
              <a:t>Approccio</a:t>
            </a:r>
            <a:r>
              <a:rPr lang="en-US" dirty="0">
                <a:solidFill>
                  <a:schemeClr val="accent2"/>
                </a:solidFill>
              </a:rPr>
              <a:t> </a:t>
            </a:r>
            <a:r>
              <a:rPr lang="en-US" dirty="0" err="1">
                <a:solidFill>
                  <a:schemeClr val="accent2"/>
                </a:solidFill>
              </a:rPr>
              <a:t>dichiarativo</a:t>
            </a:r>
            <a:r>
              <a:rPr lang="en-US" dirty="0">
                <a:solidFill>
                  <a:schemeClr val="accent2"/>
                </a:solidFill>
              </a:rPr>
              <a:t> - JSX</a:t>
            </a:r>
          </a:p>
        </p:txBody>
      </p:sp>
    </p:spTree>
    <p:extLst>
      <p:ext uri="{BB962C8B-B14F-4D97-AF65-F5344CB8AC3E}">
        <p14:creationId xmlns:p14="http://schemas.microsoft.com/office/powerpoint/2010/main" val="15575650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A8DD2B6-C95D-4E2F-A9AE-645FF0FF5F4E}"/>
              </a:ext>
            </a:extLst>
          </p:cNvPr>
          <p:cNvSpPr>
            <a:spLocks noGrp="1"/>
          </p:cNvSpPr>
          <p:nvPr>
            <p:ph type="body" sz="quarter" idx="14"/>
          </p:nvPr>
        </p:nvSpPr>
        <p:spPr>
          <a:xfrm>
            <a:off x="228599" y="1582416"/>
            <a:ext cx="11573007" cy="1211584"/>
          </a:xfrm>
        </p:spPr>
        <p:txBody>
          <a:bodyPr vert="horz" lIns="91440" tIns="45720" rIns="91440" bIns="45720" rtlCol="0" anchor="t">
            <a:noAutofit/>
          </a:bodyPr>
          <a:lstStyle/>
          <a:p>
            <a:r>
              <a:rPr lang="en-US" dirty="0"/>
              <a:t>Chi </a:t>
            </a:r>
            <a:r>
              <a:rPr lang="en-US" dirty="0" err="1"/>
              <a:t>si</a:t>
            </a:r>
            <a:r>
              <a:rPr lang="en-US" dirty="0"/>
              <a:t> </a:t>
            </a:r>
            <a:r>
              <a:rPr lang="en-US" dirty="0" err="1"/>
              <a:t>occupa</a:t>
            </a:r>
            <a:r>
              <a:rPr lang="en-US" dirty="0"/>
              <a:t> </a:t>
            </a:r>
            <a:r>
              <a:rPr lang="en-US" dirty="0" err="1"/>
              <a:t>della</a:t>
            </a:r>
            <a:r>
              <a:rPr lang="en-US" dirty="0"/>
              <a:t> </a:t>
            </a:r>
            <a:r>
              <a:rPr lang="en-US" dirty="0" err="1"/>
              <a:t>compilazione</a:t>
            </a:r>
            <a:r>
              <a:rPr lang="en-US" dirty="0"/>
              <a:t> del </a:t>
            </a:r>
            <a:r>
              <a:rPr lang="en-US" dirty="0" err="1"/>
              <a:t>codice</a:t>
            </a:r>
            <a:r>
              <a:rPr lang="en-US" dirty="0"/>
              <a:t> JSX in React è </a:t>
            </a:r>
            <a:r>
              <a:rPr lang="en-US" b="1" dirty="0"/>
              <a:t>Babel.</a:t>
            </a:r>
          </a:p>
          <a:p>
            <a:r>
              <a:rPr lang="it-IT" dirty="0"/>
              <a:t>Quando esegui il processo di compilazione, Babel tradurrà il tuo codice JSX in JavaScript puro, rendendolo comprensibile per i browser.</a:t>
            </a:r>
            <a:r>
              <a:rPr lang="en-US" b="1" dirty="0"/>
              <a:t> </a:t>
            </a:r>
            <a:r>
              <a:rPr lang="en-US" dirty="0" err="1"/>
              <a:t>Compila</a:t>
            </a:r>
            <a:r>
              <a:rPr lang="en-US" dirty="0"/>
              <a:t> JSX in </a:t>
            </a:r>
            <a:r>
              <a:rPr lang="en-US" dirty="0" err="1"/>
              <a:t>chiamate</a:t>
            </a:r>
            <a:r>
              <a:rPr lang="en-US" dirty="0"/>
              <a:t> a </a:t>
            </a:r>
            <a:r>
              <a:rPr lang="en-US" i="1" dirty="0" err="1"/>
              <a:t>React.createElement</a:t>
            </a:r>
            <a:r>
              <a:rPr lang="en-US" i="1" dirty="0"/>
              <a:t>() </a:t>
            </a:r>
            <a:r>
              <a:rPr lang="en-US" dirty="0" err="1"/>
              <a:t>che</a:t>
            </a:r>
            <a:r>
              <a:rPr lang="en-US" dirty="0"/>
              <a:t> a </a:t>
            </a:r>
            <a:r>
              <a:rPr lang="en-US" dirty="0" err="1"/>
              <a:t>sua</a:t>
            </a:r>
            <a:r>
              <a:rPr lang="en-US" dirty="0"/>
              <a:t> volta, </a:t>
            </a:r>
            <a:r>
              <a:rPr lang="en-US" dirty="0" err="1"/>
              <a:t>crea</a:t>
            </a:r>
            <a:r>
              <a:rPr lang="en-US" dirty="0"/>
              <a:t> </a:t>
            </a:r>
            <a:r>
              <a:rPr lang="en-US" dirty="0" err="1"/>
              <a:t>oggetti</a:t>
            </a:r>
            <a:r>
              <a:rPr lang="en-US" dirty="0"/>
              <a:t> </a:t>
            </a:r>
            <a:r>
              <a:rPr lang="en-US" dirty="0" err="1"/>
              <a:t>chiamati</a:t>
            </a:r>
            <a:r>
              <a:rPr lang="en-US" i="1" dirty="0"/>
              <a:t> “</a:t>
            </a:r>
            <a:r>
              <a:rPr lang="en-US" i="1" dirty="0" err="1"/>
              <a:t>elementi</a:t>
            </a:r>
            <a:r>
              <a:rPr lang="en-US" i="1" dirty="0"/>
              <a:t> React”</a:t>
            </a:r>
          </a:p>
          <a:p>
            <a:endParaRPr lang="en-US" b="0" i="0" dirty="0">
              <a:solidFill>
                <a:srgbClr val="000000"/>
              </a:solidFill>
              <a:effectLst/>
              <a:latin typeface="-apple-system"/>
            </a:endParaRPr>
          </a:p>
          <a:p>
            <a:endParaRPr lang="en-US" dirty="0">
              <a:solidFill>
                <a:srgbClr val="000000"/>
              </a:solidFill>
              <a:latin typeface="-apple-system"/>
            </a:endParaRPr>
          </a:p>
          <a:p>
            <a:endParaRPr lang="en-US" b="0" i="0" dirty="0">
              <a:solidFill>
                <a:srgbClr val="000000"/>
              </a:solidFill>
              <a:effectLst/>
              <a:latin typeface="-apple-system"/>
            </a:endParaRPr>
          </a:p>
          <a:p>
            <a:endParaRPr lang="en-US" dirty="0">
              <a:solidFill>
                <a:srgbClr val="000000"/>
              </a:solidFill>
              <a:latin typeface="-apple-system"/>
            </a:endParaRPr>
          </a:p>
          <a:p>
            <a:endParaRPr lang="en-US" b="0" i="0" dirty="0">
              <a:solidFill>
                <a:srgbClr val="000000"/>
              </a:solidFill>
              <a:effectLst/>
              <a:latin typeface="-apple-system"/>
            </a:endParaRPr>
          </a:p>
          <a:p>
            <a:endParaRPr lang="en-US" dirty="0">
              <a:solidFill>
                <a:srgbClr val="000000"/>
              </a:solidFill>
              <a:latin typeface="-apple-system"/>
            </a:endParaRPr>
          </a:p>
          <a:p>
            <a:endParaRPr lang="en-US" b="0" i="0" dirty="0">
              <a:solidFill>
                <a:srgbClr val="000000"/>
              </a:solidFill>
              <a:effectLst/>
              <a:latin typeface="-apple-system"/>
            </a:endParaRPr>
          </a:p>
          <a:p>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endParaRPr lang="en-US" dirty="0"/>
          </a:p>
          <a:p>
            <a:endParaRPr lang="en-US" dirty="0"/>
          </a:p>
        </p:txBody>
      </p:sp>
      <p:sp>
        <p:nvSpPr>
          <p:cNvPr id="7" name="Text Placeholder 6">
            <a:extLst>
              <a:ext uri="{FF2B5EF4-FFF2-40B4-BE49-F238E27FC236}">
                <a16:creationId xmlns:a16="http://schemas.microsoft.com/office/drawing/2014/main" id="{15086145-609F-4C37-6AB2-7F45575EC2F9}"/>
              </a:ext>
            </a:extLst>
          </p:cNvPr>
          <p:cNvSpPr>
            <a:spLocks noGrp="1"/>
          </p:cNvSpPr>
          <p:nvPr>
            <p:ph type="body" sz="quarter" idx="13"/>
          </p:nvPr>
        </p:nvSpPr>
        <p:spPr/>
        <p:txBody>
          <a:bodyPr vert="horz" lIns="91440" tIns="45720" rIns="91440" bIns="45720" rtlCol="0" anchor="t">
            <a:noAutofit/>
          </a:bodyPr>
          <a:lstStyle/>
          <a:p>
            <a:r>
              <a:rPr lang="en-US">
                <a:solidFill>
                  <a:schemeClr val="accent5"/>
                </a:solidFill>
              </a:rPr>
              <a:t>Day 1 – </a:t>
            </a:r>
            <a:r>
              <a:rPr lang="en-US" err="1">
                <a:solidFill>
                  <a:schemeClr val="accent5"/>
                </a:solidFill>
              </a:rPr>
              <a:t>Introduzione</a:t>
            </a:r>
            <a:r>
              <a:rPr lang="en-US">
                <a:solidFill>
                  <a:schemeClr val="accent5"/>
                </a:solidFill>
              </a:rPr>
              <a:t> a React</a:t>
            </a:r>
          </a:p>
        </p:txBody>
      </p:sp>
      <p:sp>
        <p:nvSpPr>
          <p:cNvPr id="6" name="Footer Placeholder 2">
            <a:extLst>
              <a:ext uri="{FF2B5EF4-FFF2-40B4-BE49-F238E27FC236}">
                <a16:creationId xmlns:a16="http://schemas.microsoft.com/office/drawing/2014/main" id="{018FFDD9-0E6C-7798-DB47-59C81E6726FC}"/>
              </a:ext>
            </a:extLst>
          </p:cNvPr>
          <p:cNvSpPr txBox="1">
            <a:spLocks/>
          </p:cNvSpPr>
          <p:nvPr/>
        </p:nvSpPr>
        <p:spPr>
          <a:xfrm>
            <a:off x="0" y="6492875"/>
            <a:ext cx="5867400" cy="365125"/>
          </a:xfrm>
          <a:prstGeom prst="rect">
            <a:avLst/>
          </a:prstGeom>
        </p:spPr>
        <p:txBody>
          <a:bodyPr vert="horz" lIns="91440" tIns="45720" rIns="91440" bIns="45720" rtlCol="0" anchor="ctr"/>
          <a:lstStyle>
            <a:defPPr>
              <a:defRPr lang="it-IT"/>
            </a:defPPr>
            <a:lvl1pPr marL="0" algn="l" defTabSz="914400" rtl="0" eaLnBrk="1" latinLnBrk="0" hangingPunct="1">
              <a:defRPr sz="10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IBM CIC </a:t>
            </a:r>
            <a:r>
              <a:rPr lang="en-150"/>
              <a:t>Web Tier Module </a:t>
            </a:r>
            <a:r>
              <a:rPr lang="en-US"/>
              <a:t>/ © 20</a:t>
            </a:r>
            <a:r>
              <a:rPr lang="it-IT"/>
              <a:t>23</a:t>
            </a:r>
            <a:r>
              <a:rPr lang="en-US"/>
              <a:t> IBM Client Innovation Center</a:t>
            </a:r>
            <a:endParaRPr lang="it-IT"/>
          </a:p>
        </p:txBody>
      </p:sp>
      <p:pic>
        <p:nvPicPr>
          <p:cNvPr id="5" name="Picture 4" descr="Yellow text on a black background">
            <a:extLst>
              <a:ext uri="{FF2B5EF4-FFF2-40B4-BE49-F238E27FC236}">
                <a16:creationId xmlns:a16="http://schemas.microsoft.com/office/drawing/2014/main" id="{DBFA1498-7E9B-D2F1-3BF6-63B1989F73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25399" y="4378365"/>
            <a:ext cx="2307335" cy="1048020"/>
          </a:xfrm>
          <a:prstGeom prst="rect">
            <a:avLst/>
          </a:prstGeom>
        </p:spPr>
      </p:pic>
      <p:sp>
        <p:nvSpPr>
          <p:cNvPr id="17" name="Arrow: Right 16">
            <a:extLst>
              <a:ext uri="{FF2B5EF4-FFF2-40B4-BE49-F238E27FC236}">
                <a16:creationId xmlns:a16="http://schemas.microsoft.com/office/drawing/2014/main" id="{D9AF60F6-1912-1D8B-5F42-08727EE67DCC}"/>
              </a:ext>
            </a:extLst>
          </p:cNvPr>
          <p:cNvSpPr/>
          <p:nvPr/>
        </p:nvSpPr>
        <p:spPr>
          <a:xfrm>
            <a:off x="5607480" y="3904472"/>
            <a:ext cx="943173" cy="439739"/>
          </a:xfrm>
          <a:prstGeom prst="rightArrow">
            <a:avLst/>
          </a:prstGeom>
          <a:solidFill>
            <a:srgbClr val="F9DC3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Immagine 12">
            <a:extLst>
              <a:ext uri="{FF2B5EF4-FFF2-40B4-BE49-F238E27FC236}">
                <a16:creationId xmlns:a16="http://schemas.microsoft.com/office/drawing/2014/main" id="{AB9DA8E7-A387-C84A-9908-D2CDA84F9E8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8042" y="3022601"/>
            <a:ext cx="4037086" cy="2438400"/>
          </a:xfrm>
          <a:prstGeom prst="rect">
            <a:avLst/>
          </a:prstGeom>
        </p:spPr>
      </p:pic>
      <p:pic>
        <p:nvPicPr>
          <p:cNvPr id="15" name="Immagine 14">
            <a:extLst>
              <a:ext uri="{FF2B5EF4-FFF2-40B4-BE49-F238E27FC236}">
                <a16:creationId xmlns:a16="http://schemas.microsoft.com/office/drawing/2014/main" id="{4775FA94-D2BE-E645-A2CA-870CAC1B776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03005" y="3022601"/>
            <a:ext cx="3605630" cy="2444617"/>
          </a:xfrm>
          <a:prstGeom prst="rect">
            <a:avLst/>
          </a:prstGeom>
        </p:spPr>
      </p:pic>
      <p:sp>
        <p:nvSpPr>
          <p:cNvPr id="9" name="Title 4">
            <a:extLst>
              <a:ext uri="{FF2B5EF4-FFF2-40B4-BE49-F238E27FC236}">
                <a16:creationId xmlns:a16="http://schemas.microsoft.com/office/drawing/2014/main" id="{4C9AF7AA-2DA2-2432-2585-D08A884FF599}"/>
              </a:ext>
            </a:extLst>
          </p:cNvPr>
          <p:cNvSpPr>
            <a:spLocks noGrp="1"/>
          </p:cNvSpPr>
          <p:nvPr>
            <p:ph type="title"/>
          </p:nvPr>
        </p:nvSpPr>
        <p:spPr>
          <a:xfrm>
            <a:off x="228600" y="512629"/>
            <a:ext cx="10369513" cy="885253"/>
          </a:xfrm>
        </p:spPr>
        <p:txBody>
          <a:bodyPr vert="horz" lIns="91440" tIns="45720" rIns="91440" bIns="45720" rtlCol="0" anchor="ctr">
            <a:normAutofit/>
          </a:bodyPr>
          <a:lstStyle/>
          <a:p>
            <a:r>
              <a:rPr lang="en-US" dirty="0" err="1">
                <a:solidFill>
                  <a:schemeClr val="accent2"/>
                </a:solidFill>
              </a:rPr>
              <a:t>Approccio</a:t>
            </a:r>
            <a:r>
              <a:rPr lang="en-US" dirty="0">
                <a:solidFill>
                  <a:schemeClr val="accent2"/>
                </a:solidFill>
              </a:rPr>
              <a:t> </a:t>
            </a:r>
            <a:r>
              <a:rPr lang="en-US" dirty="0" err="1">
                <a:solidFill>
                  <a:schemeClr val="accent2"/>
                </a:solidFill>
              </a:rPr>
              <a:t>dichiarativo</a:t>
            </a:r>
            <a:r>
              <a:rPr lang="en-US" dirty="0">
                <a:solidFill>
                  <a:schemeClr val="accent2"/>
                </a:solidFill>
              </a:rPr>
              <a:t> - JSX</a:t>
            </a:r>
          </a:p>
        </p:txBody>
      </p:sp>
    </p:spTree>
    <p:extLst>
      <p:ext uri="{BB962C8B-B14F-4D97-AF65-F5344CB8AC3E}">
        <p14:creationId xmlns:p14="http://schemas.microsoft.com/office/powerpoint/2010/main" val="28657332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A8DD2B6-C95D-4E2F-A9AE-645FF0FF5F4E}"/>
              </a:ext>
            </a:extLst>
          </p:cNvPr>
          <p:cNvSpPr>
            <a:spLocks noGrp="1"/>
          </p:cNvSpPr>
          <p:nvPr>
            <p:ph type="body" sz="quarter" idx="14"/>
          </p:nvPr>
        </p:nvSpPr>
        <p:spPr>
          <a:xfrm>
            <a:off x="249148" y="1491605"/>
            <a:ext cx="11709400" cy="2617051"/>
          </a:xfrm>
        </p:spPr>
        <p:txBody>
          <a:bodyPr vert="horz" lIns="91440" tIns="45720" rIns="91440" bIns="45720" rtlCol="0" anchor="t">
            <a:noAutofit/>
          </a:bodyPr>
          <a:lstStyle/>
          <a:p>
            <a:r>
              <a:rPr lang="en-US" dirty="0" err="1"/>
              <a:t>L’efficienza</a:t>
            </a:r>
            <a:r>
              <a:rPr lang="en-US" dirty="0"/>
              <a:t> di React è </a:t>
            </a:r>
            <a:r>
              <a:rPr lang="en-US" dirty="0" err="1"/>
              <a:t>garantita</a:t>
            </a:r>
            <a:r>
              <a:rPr lang="en-US" dirty="0"/>
              <a:t> </a:t>
            </a:r>
            <a:r>
              <a:rPr lang="en-US" dirty="0" err="1"/>
              <a:t>dall’utilizzo</a:t>
            </a:r>
            <a:r>
              <a:rPr lang="en-US" dirty="0"/>
              <a:t> del Virtual DOM.</a:t>
            </a:r>
          </a:p>
          <a:p>
            <a:r>
              <a:rPr lang="en-US" dirty="0"/>
              <a:t>Il Virtual DOM è un </a:t>
            </a:r>
            <a:r>
              <a:rPr lang="en-US" dirty="0" err="1"/>
              <a:t>concetto</a:t>
            </a:r>
            <a:r>
              <a:rPr lang="en-US" dirty="0"/>
              <a:t> di </a:t>
            </a:r>
            <a:r>
              <a:rPr lang="en-US" dirty="0" err="1"/>
              <a:t>programmazione</a:t>
            </a:r>
            <a:r>
              <a:rPr lang="en-US" dirty="0"/>
              <a:t> </a:t>
            </a:r>
            <a:r>
              <a:rPr lang="it-IT" dirty="0"/>
              <a:t>per migliorare le prestazioni. Invece di aggiornare direttamente il DOM ogni volta che cambia lo stato di un componente, React aggiorna prima un'astrazione virtuale del DOM. </a:t>
            </a:r>
          </a:p>
          <a:p>
            <a:r>
              <a:rPr lang="it-IT" dirty="0"/>
              <a:t>Successivamente, confronta questa versione virtuale con la precedente per determinare le modifiche effettive e aggiorna solo le parti interessate del DOM, riducendo così il carico computazionale.</a:t>
            </a:r>
            <a:endParaRPr lang="en-US" dirty="0"/>
          </a:p>
          <a:p>
            <a:endParaRPr lang="en-US" dirty="0"/>
          </a:p>
          <a:p>
            <a:endParaRPr lang="en-US" dirty="0"/>
          </a:p>
        </p:txBody>
      </p:sp>
      <p:sp>
        <p:nvSpPr>
          <p:cNvPr id="7" name="Text Placeholder 6">
            <a:extLst>
              <a:ext uri="{FF2B5EF4-FFF2-40B4-BE49-F238E27FC236}">
                <a16:creationId xmlns:a16="http://schemas.microsoft.com/office/drawing/2014/main" id="{15086145-609F-4C37-6AB2-7F45575EC2F9}"/>
              </a:ext>
            </a:extLst>
          </p:cNvPr>
          <p:cNvSpPr>
            <a:spLocks noGrp="1"/>
          </p:cNvSpPr>
          <p:nvPr>
            <p:ph type="body" sz="quarter" idx="13"/>
          </p:nvPr>
        </p:nvSpPr>
        <p:spPr/>
        <p:txBody>
          <a:bodyPr vert="horz" lIns="91440" tIns="45720" rIns="91440" bIns="45720" rtlCol="0" anchor="t">
            <a:noAutofit/>
          </a:bodyPr>
          <a:lstStyle/>
          <a:p>
            <a:r>
              <a:rPr lang="en-US" dirty="0">
                <a:solidFill>
                  <a:schemeClr val="accent5"/>
                </a:solidFill>
              </a:rPr>
              <a:t>Day 1 – </a:t>
            </a:r>
            <a:r>
              <a:rPr lang="en-US" dirty="0" err="1">
                <a:solidFill>
                  <a:schemeClr val="accent5"/>
                </a:solidFill>
              </a:rPr>
              <a:t>Introduzione</a:t>
            </a:r>
            <a:r>
              <a:rPr lang="en-US" dirty="0">
                <a:solidFill>
                  <a:schemeClr val="accent5"/>
                </a:solidFill>
              </a:rPr>
              <a:t> a React</a:t>
            </a:r>
          </a:p>
        </p:txBody>
      </p:sp>
      <p:sp>
        <p:nvSpPr>
          <p:cNvPr id="6" name="Footer Placeholder 2">
            <a:extLst>
              <a:ext uri="{FF2B5EF4-FFF2-40B4-BE49-F238E27FC236}">
                <a16:creationId xmlns:a16="http://schemas.microsoft.com/office/drawing/2014/main" id="{018FFDD9-0E6C-7798-DB47-59C81E6726FC}"/>
              </a:ext>
            </a:extLst>
          </p:cNvPr>
          <p:cNvSpPr txBox="1">
            <a:spLocks/>
          </p:cNvSpPr>
          <p:nvPr/>
        </p:nvSpPr>
        <p:spPr>
          <a:xfrm>
            <a:off x="0" y="6492875"/>
            <a:ext cx="5867400" cy="365125"/>
          </a:xfrm>
          <a:prstGeom prst="rect">
            <a:avLst/>
          </a:prstGeom>
        </p:spPr>
        <p:txBody>
          <a:bodyPr vert="horz" lIns="91440" tIns="45720" rIns="91440" bIns="45720" rtlCol="0" anchor="ctr"/>
          <a:lstStyle>
            <a:defPPr>
              <a:defRPr lang="it-IT"/>
            </a:defPPr>
            <a:lvl1pPr marL="0" algn="l" defTabSz="914400" rtl="0" eaLnBrk="1" latinLnBrk="0" hangingPunct="1">
              <a:defRPr sz="10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IBM CIC </a:t>
            </a:r>
            <a:r>
              <a:rPr lang="en-150"/>
              <a:t>Web Tier Module </a:t>
            </a:r>
            <a:r>
              <a:rPr lang="en-US"/>
              <a:t>/ © 20</a:t>
            </a:r>
            <a:r>
              <a:rPr lang="it-IT"/>
              <a:t>23</a:t>
            </a:r>
            <a:r>
              <a:rPr lang="en-US"/>
              <a:t> IBM Client Innovation Center</a:t>
            </a:r>
            <a:endParaRPr lang="it-IT"/>
          </a:p>
        </p:txBody>
      </p:sp>
      <p:pic>
        <p:nvPicPr>
          <p:cNvPr id="5" name="Immagine 4">
            <a:extLst>
              <a:ext uri="{FF2B5EF4-FFF2-40B4-BE49-F238E27FC236}">
                <a16:creationId xmlns:a16="http://schemas.microsoft.com/office/drawing/2014/main" id="{65B16822-FACF-3E4B-9215-9730A23DD8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08394" y="3226407"/>
            <a:ext cx="4143406" cy="2345168"/>
          </a:xfrm>
          <a:prstGeom prst="rect">
            <a:avLst/>
          </a:prstGeom>
        </p:spPr>
      </p:pic>
      <p:sp>
        <p:nvSpPr>
          <p:cNvPr id="11" name="Title 4">
            <a:extLst>
              <a:ext uri="{FF2B5EF4-FFF2-40B4-BE49-F238E27FC236}">
                <a16:creationId xmlns:a16="http://schemas.microsoft.com/office/drawing/2014/main" id="{73B2AE3A-0F51-3194-0A4E-23D0A8C21B8E}"/>
              </a:ext>
            </a:extLst>
          </p:cNvPr>
          <p:cNvSpPr>
            <a:spLocks noGrp="1"/>
          </p:cNvSpPr>
          <p:nvPr>
            <p:ph type="title"/>
          </p:nvPr>
        </p:nvSpPr>
        <p:spPr>
          <a:xfrm>
            <a:off x="228600" y="512629"/>
            <a:ext cx="10369513" cy="885253"/>
          </a:xfrm>
        </p:spPr>
        <p:txBody>
          <a:bodyPr vert="horz" lIns="91440" tIns="45720" rIns="91440" bIns="45720" rtlCol="0" anchor="ctr">
            <a:normAutofit/>
          </a:bodyPr>
          <a:lstStyle/>
          <a:p>
            <a:r>
              <a:rPr lang="en-US" dirty="0" err="1">
                <a:solidFill>
                  <a:schemeClr val="accent2"/>
                </a:solidFill>
              </a:rPr>
              <a:t>Efficienza</a:t>
            </a:r>
            <a:r>
              <a:rPr lang="en-US" dirty="0">
                <a:solidFill>
                  <a:schemeClr val="accent2"/>
                </a:solidFill>
              </a:rPr>
              <a:t> – Virtual DOM</a:t>
            </a:r>
          </a:p>
        </p:txBody>
      </p:sp>
    </p:spTree>
    <p:extLst>
      <p:ext uri="{BB962C8B-B14F-4D97-AF65-F5344CB8AC3E}">
        <p14:creationId xmlns:p14="http://schemas.microsoft.com/office/powerpoint/2010/main" val="3305731932"/>
      </p:ext>
    </p:extLst>
  </p:cSld>
  <p:clrMapOvr>
    <a:masterClrMapping/>
  </p:clrMapOvr>
</p:sld>
</file>

<file path=ppt/theme/theme1.xml><?xml version="1.0" encoding="utf-8"?>
<a:theme xmlns:a="http://schemas.openxmlformats.org/drawingml/2006/main" name="Tema di Office">
  <a:themeElements>
    <a:clrScheme name="IBM Client Innovation Center Color Palette">
      <a:dk1>
        <a:srgbClr val="000000"/>
      </a:dk1>
      <a:lt1>
        <a:srgbClr val="000000"/>
      </a:lt1>
      <a:dk2>
        <a:srgbClr val="EAEAEA"/>
      </a:dk2>
      <a:lt2>
        <a:srgbClr val="FFFFFF"/>
      </a:lt2>
      <a:accent1>
        <a:srgbClr val="8F8B8B"/>
      </a:accent1>
      <a:accent2>
        <a:srgbClr val="23AFE6"/>
      </a:accent2>
      <a:accent3>
        <a:srgbClr val="84D0F4"/>
      </a:accent3>
      <a:accent4>
        <a:srgbClr val="7E217D"/>
      </a:accent4>
      <a:accent5>
        <a:srgbClr val="A92183"/>
      </a:accent5>
      <a:accent6>
        <a:srgbClr val="20D5D2"/>
      </a:accent6>
      <a:hlink>
        <a:srgbClr val="0F6FFF"/>
      </a:hlink>
      <a:folHlink>
        <a:srgbClr val="E0E0E0"/>
      </a:folHlink>
    </a:clrScheme>
    <a:fontScheme name="IBM Client Innovation Center">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4" id="{920A46C1-D790-445F-B4A0-ED805D63D406}" vid="{7E03E4E3-6438-49D1-91EA-CFF2B79D10D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Tema di Office</Template>
  <TotalTime>8731</TotalTime>
  <Words>7840</Words>
  <Application>Microsoft Office PowerPoint</Application>
  <PresentationFormat>Widescreen</PresentationFormat>
  <Paragraphs>633</Paragraphs>
  <Slides>49</Slides>
  <Notes>30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49</vt:i4>
      </vt:variant>
    </vt:vector>
  </HeadingPairs>
  <TitlesOfParts>
    <vt:vector size="61" baseType="lpstr">
      <vt:lpstr>-apple-system</vt:lpstr>
      <vt:lpstr>Arial</vt:lpstr>
      <vt:lpstr>Calibri</vt:lpstr>
      <vt:lpstr>Courier 10 Pitch</vt:lpstr>
      <vt:lpstr>IBM Plex Sans</vt:lpstr>
      <vt:lpstr>inherit</vt:lpstr>
      <vt:lpstr>Lato</vt:lpstr>
      <vt:lpstr>Lucida Console</vt:lpstr>
      <vt:lpstr>Open Sans</vt:lpstr>
      <vt:lpstr>Söhne</vt:lpstr>
      <vt:lpstr>Söhne Mono</vt:lpstr>
      <vt:lpstr>Tema di Office</vt:lpstr>
      <vt:lpstr>PowerPoint Presentation</vt:lpstr>
      <vt:lpstr>Chi siamo</vt:lpstr>
      <vt:lpstr>Agenda Day 1</vt:lpstr>
      <vt:lpstr>Che cos’è React?</vt:lpstr>
      <vt:lpstr>Prima di iniziare…</vt:lpstr>
      <vt:lpstr>Creiamo il nostro progetto</vt:lpstr>
      <vt:lpstr>Approccio dichiarativo - JSX</vt:lpstr>
      <vt:lpstr>Approccio dichiarativo - JSX</vt:lpstr>
      <vt:lpstr>Efficienza – Virtual DOM</vt:lpstr>
      <vt:lpstr>Flessibilità – Modularità – Scalabilità </vt:lpstr>
      <vt:lpstr>Che cos’è un componente?</vt:lpstr>
      <vt:lpstr>Proviamo con un esempio</vt:lpstr>
      <vt:lpstr>Proviamo con un esempio</vt:lpstr>
      <vt:lpstr>Proviamo con un esempio</vt:lpstr>
      <vt:lpstr>Come si scrive un componente in React?</vt:lpstr>
      <vt:lpstr>Ciclo di vita dei componenti</vt:lpstr>
      <vt:lpstr>Props e State</vt:lpstr>
      <vt:lpstr>Come uso un componente con props</vt:lpstr>
      <vt:lpstr>Time for break!</vt:lpstr>
      <vt:lpstr>Hooks</vt:lpstr>
      <vt:lpstr>Hook useState</vt:lpstr>
      <vt:lpstr>Hook useEffect</vt:lpstr>
      <vt:lpstr>Hook useEffect - Esempi</vt:lpstr>
      <vt:lpstr>Hook useEffect - Esempi</vt:lpstr>
      <vt:lpstr>Hook useEffect - Esempi</vt:lpstr>
      <vt:lpstr>Comunicazione unidirezionale</vt:lpstr>
      <vt:lpstr>Comunicazione unidirezionale</vt:lpstr>
      <vt:lpstr>E’ tempo di domande…</vt:lpstr>
      <vt:lpstr>PowerPoint Presentation</vt:lpstr>
      <vt:lpstr>Agenda Day 2</vt:lpstr>
      <vt:lpstr>Come interroghiamo il back-end?</vt:lpstr>
      <vt:lpstr>Fetch</vt:lpstr>
      <vt:lpstr>Fetch in React</vt:lpstr>
      <vt:lpstr>Axios</vt:lpstr>
      <vt:lpstr>Axios in React</vt:lpstr>
      <vt:lpstr>Perchè meglio Axios?</vt:lpstr>
      <vt:lpstr>Navigazione tra pagine in un sito web tradizionale</vt:lpstr>
      <vt:lpstr>Come naviga una SPA(Single-Page-Application)?</vt:lpstr>
      <vt:lpstr>Navigazione tra componenti</vt:lpstr>
      <vt:lpstr>Routing</vt:lpstr>
      <vt:lpstr>useLocation</vt:lpstr>
      <vt:lpstr>useNavigate</vt:lpstr>
      <vt:lpstr>PowerPoint Presentation</vt:lpstr>
      <vt:lpstr>React per lo sviluppo mobile</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Titolo</dc:title>
  <dc:creator>Luciano Faretra-CIC-IT</dc:creator>
  <cp:lastModifiedBy>Maurizio Diserio-CIC</cp:lastModifiedBy>
  <cp:revision>1161</cp:revision>
  <dcterms:created xsi:type="dcterms:W3CDTF">2022-05-20T14:08:01Z</dcterms:created>
  <dcterms:modified xsi:type="dcterms:W3CDTF">2023-12-07T14:08:38Z</dcterms:modified>
</cp:coreProperties>
</file>